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7" r:id="rId5"/>
    <p:sldId id="263" r:id="rId6"/>
    <p:sldId id="260" r:id="rId7"/>
    <p:sldId id="265" r:id="rId8"/>
    <p:sldId id="266" r:id="rId9"/>
    <p:sldId id="305" r:id="rId10"/>
    <p:sldId id="301" r:id="rId11"/>
    <p:sldId id="317" r:id="rId12"/>
    <p:sldId id="318" r:id="rId13"/>
    <p:sldId id="294" r:id="rId14"/>
    <p:sldId id="304" r:id="rId15"/>
    <p:sldId id="302" r:id="rId16"/>
    <p:sldId id="319" r:id="rId17"/>
    <p:sldId id="320" r:id="rId18"/>
    <p:sldId id="321" r:id="rId19"/>
    <p:sldId id="303" r:id="rId20"/>
    <p:sldId id="324" r:id="rId21"/>
    <p:sldId id="323" r:id="rId22"/>
    <p:sldId id="327" r:id="rId23"/>
    <p:sldId id="326" r:id="rId24"/>
    <p:sldId id="325" r:id="rId25"/>
    <p:sldId id="322" r:id="rId26"/>
    <p:sldId id="314" r:id="rId27"/>
    <p:sldId id="306" r:id="rId28"/>
    <p:sldId id="307" r:id="rId29"/>
    <p:sldId id="328" r:id="rId30"/>
    <p:sldId id="315" r:id="rId31"/>
    <p:sldId id="309" r:id="rId32"/>
    <p:sldId id="316" r:id="rId33"/>
    <p:sldId id="31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F9633-93E6-E3C0-3100-FE8422BECA45}" v="23" dt="2025-01-05T15:06:25.838"/>
    <p1510:client id="{1EDB55F3-DEB6-C8D7-5A8A-F4A99C9C8A35}" v="76" dt="2025-01-05T13:32:21.675"/>
    <p1510:client id="{348396AC-2611-1AD6-B2CD-ADF0EC53665D}" v="46" dt="2025-01-04T16:51:02.666"/>
    <p1510:client id="{96AD3C44-6E48-746C-54FB-91A166946437}" v="6" dt="2025-01-04T12:56:29.411"/>
    <p1510:client id="{A1F32A8F-8AC8-618C-513D-4D11C7B3F07D}" v="284" dt="2025-01-04T07:58:54.830"/>
    <p1510:client id="{A7B65DD1-0416-E591-14C8-22946DCF5F5E}" v="76" dt="2025-01-04T08:30:18.450"/>
    <p1510:client id="{C6DBA6CA-36BF-DCCC-274A-555E974022A9}" v="412" dt="2025-01-04T15:57:36.042"/>
    <p1510:client id="{CA381DD6-3DED-4951-ED53-3EE1CFBFFA79}" v="9" dt="2025-01-04T07:11:24.168"/>
    <p1510:client id="{FD634AA7-8C30-34C5-9D58-C7EB11C58148}" v="600" dt="2025-01-05T13:20:22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1/5/2025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1/5/2025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1/5/2025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1/5/2025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2558910"/>
            <a:ext cx="9359449" cy="10733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4800">
                <a:solidFill>
                  <a:srgbClr val="002060"/>
                </a:solidFill>
                <a:latin typeface="Lato"/>
                <a:ea typeface="Lato"/>
                <a:cs typeface="Lato"/>
              </a:rPr>
              <a:t>SELFIE BEAUTIFICATION FILTER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3" y="3603504"/>
            <a:ext cx="7778744" cy="179301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600" b="0">
                <a:latin typeface="Lato"/>
                <a:ea typeface="Lato"/>
                <a:cs typeface="Lato"/>
              </a:rPr>
              <a:t>Class: 152446</a:t>
            </a:r>
            <a:endParaRPr lang="en-US" sz="2600" b="0"/>
          </a:p>
          <a:p>
            <a:r>
              <a:rPr lang="en-US" sz="2600" b="0">
                <a:latin typeface="Lato"/>
                <a:ea typeface="Lato"/>
                <a:cs typeface="Lato"/>
              </a:rPr>
              <a:t>Instructors: Assoc. Prof. Lê Thị Lan</a:t>
            </a:r>
          </a:p>
          <a:p>
            <a:r>
              <a:rPr lang="en-US" sz="2600" b="0">
                <a:latin typeface="Lato"/>
                <a:ea typeface="Lato"/>
                <a:cs typeface="Lato"/>
              </a:rPr>
              <a:t>                    Assoc. Prof. Trần Thị Thanh Hải</a:t>
            </a:r>
          </a:p>
          <a:p>
            <a:r>
              <a:rPr lang="en-US" sz="2600" b="0">
                <a:latin typeface="Lato"/>
                <a:ea typeface="Lato"/>
                <a:cs typeface="Lato"/>
              </a:rPr>
              <a:t> </a:t>
            </a:r>
          </a:p>
          <a:p>
            <a:r>
              <a:rPr lang="en-US" sz="2600" b="0">
                <a:latin typeface="Lato"/>
                <a:ea typeface="Lato"/>
                <a:cs typeface="Lato"/>
              </a:rPr>
              <a:t> 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  <p:grpSp>
        <p:nvGrpSpPr>
          <p:cNvPr id="6" name="Nhóm 5">
            <a:extLst>
              <a:ext uri="{FF2B5EF4-FFF2-40B4-BE49-F238E27FC236}">
                <a16:creationId xmlns:a16="http://schemas.microsoft.com/office/drawing/2014/main" id="{8EB02980-56E2-C7F5-FC34-18DC9DC5E12D}"/>
              </a:ext>
            </a:extLst>
          </p:cNvPr>
          <p:cNvGrpSpPr/>
          <p:nvPr/>
        </p:nvGrpSpPr>
        <p:grpSpPr>
          <a:xfrm>
            <a:off x="386633" y="4888150"/>
            <a:ext cx="3970884" cy="1077218"/>
            <a:chOff x="386633" y="4556846"/>
            <a:chExt cx="3970884" cy="1077218"/>
          </a:xfrm>
        </p:grpSpPr>
        <p:sp>
          <p:nvSpPr>
            <p:cNvPr id="5" name="Title 6">
              <a:extLst>
                <a:ext uri="{FF2B5EF4-FFF2-40B4-BE49-F238E27FC236}">
                  <a16:creationId xmlns:a16="http://schemas.microsoft.com/office/drawing/2014/main" id="{FDF89512-304B-A82F-6BC6-B7EA5134F219}"/>
                </a:ext>
              </a:extLst>
            </p:cNvPr>
            <p:cNvSpPr txBox="1">
              <a:spLocks/>
            </p:cNvSpPr>
            <p:nvPr/>
          </p:nvSpPr>
          <p:spPr>
            <a:xfrm>
              <a:off x="386633" y="4614824"/>
              <a:ext cx="2063489" cy="84879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kern="1200">
                  <a:solidFill>
                    <a:srgbClr val="C0000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1pPr>
            </a:lstStyle>
            <a:p>
              <a:pPr algn="l" rtl="0" fontAlgn="base"/>
              <a:endParaRPr lang="en-US" sz="1600" b="0" i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Lato"/>
                <a:ea typeface="Lato"/>
                <a:cs typeface="Lato"/>
              </a:endParaRPr>
            </a:p>
            <a:p>
              <a:pPr algn="l" rtl="0" fontAlgn="base"/>
              <a:r>
                <a:rPr lang="en-US" sz="1600" b="0" i="0" err="1">
                  <a:solidFill>
                    <a:srgbClr val="002060"/>
                  </a:solidFill>
                  <a:effectLst/>
                  <a:highlight>
                    <a:srgbClr val="FFFFFF"/>
                  </a:highlight>
                  <a:latin typeface="Lato"/>
                  <a:ea typeface="Lato"/>
                  <a:cs typeface="Lato"/>
                </a:rPr>
                <a:t>Trần</a:t>
              </a:r>
              <a:r>
                <a:rPr lang="en-US" sz="1600" b="0" i="0">
                  <a:solidFill>
                    <a:srgbClr val="002060"/>
                  </a:solidFill>
                  <a:effectLst/>
                  <a:highlight>
                    <a:srgbClr val="FFFFFF"/>
                  </a:highlight>
                  <a:latin typeface="Lato"/>
                  <a:ea typeface="Lato"/>
                  <a:cs typeface="Lato"/>
                </a:rPr>
                <a:t> Minh Hà</a:t>
              </a:r>
              <a:endParaRPr lang="vi-VN" sz="1600" b="0" i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Lato"/>
                <a:ea typeface="Lato"/>
                <a:cs typeface="Lato"/>
              </a:endParaRPr>
            </a:p>
            <a:p>
              <a:pPr fontAlgn="base"/>
              <a:r>
                <a:rPr lang="en-US" sz="1600" b="0">
                  <a:solidFill>
                    <a:srgbClr val="002060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</a:rPr>
                <a:t>Nguyễn Mai Hương</a:t>
              </a:r>
              <a:endParaRPr lang="en-US" sz="1600" b="0" i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Lato"/>
                <a:ea typeface="Lato"/>
                <a:cs typeface="Lato"/>
              </a:endParaRPr>
            </a:p>
            <a:p>
              <a:endParaRPr lang="en-US" sz="1600" b="0">
                <a:solidFill>
                  <a:srgbClr val="00206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BBB881-89DB-9EFF-A4A1-4B85FA25FF7E}"/>
                </a:ext>
              </a:extLst>
            </p:cNvPr>
            <p:cNvSpPr txBox="1"/>
            <p:nvPr/>
          </p:nvSpPr>
          <p:spPr>
            <a:xfrm>
              <a:off x="2400426" y="4556846"/>
              <a:ext cx="1957091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sz="1600">
                <a:solidFill>
                  <a:srgbClr val="002060"/>
                </a:solidFill>
                <a:highlight>
                  <a:srgbClr val="FFFFFF"/>
                </a:highlight>
                <a:latin typeface="Lato"/>
                <a:ea typeface="Lato"/>
                <a:cs typeface="Lato"/>
              </a:endParaRPr>
            </a:p>
            <a:p>
              <a:r>
                <a:rPr lang="en-US" sz="1600">
                  <a:solidFill>
                    <a:srgbClr val="002060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</a:rPr>
                <a:t>- 20224309</a:t>
              </a:r>
            </a:p>
            <a:p>
              <a:r>
                <a:rPr lang="en-US" sz="1600">
                  <a:solidFill>
                    <a:srgbClr val="002060"/>
                  </a:solidFill>
                  <a:highlight>
                    <a:srgbClr val="FFFFFF"/>
                  </a:highlight>
                  <a:latin typeface="Lato"/>
                  <a:ea typeface="Lato"/>
                  <a:cs typeface="Lato"/>
                </a:rPr>
                <a:t>- 20224314</a:t>
              </a:r>
            </a:p>
            <a:p>
              <a:endParaRPr lang="en-US" sz="1600">
                <a:solidFill>
                  <a:srgbClr val="002060"/>
                </a:solidFill>
                <a:highlight>
                  <a:srgbClr val="FFFFFF"/>
                </a:highlight>
                <a:latin typeface="Lato"/>
                <a:ea typeface="Lato"/>
                <a:cs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959" y="4141197"/>
            <a:ext cx="6221492" cy="365125"/>
          </a:xfrm>
        </p:spPr>
        <p:txBody>
          <a:bodyPr lIns="91440" tIns="45720" rIns="91440" bIns="45720" anchor="t"/>
          <a:lstStyle/>
          <a:p>
            <a:pPr algn="ctr"/>
            <a:r>
              <a:rPr lang="vi-VN" sz="4400" err="1">
                <a:latin typeface="Lato"/>
                <a:ea typeface="Lato"/>
                <a:cs typeface="Lato"/>
              </a:rPr>
              <a:t>Proposed</a:t>
            </a:r>
            <a:r>
              <a:rPr lang="vi-VN" sz="4400">
                <a:latin typeface="Lato"/>
                <a:ea typeface="Lato"/>
                <a:cs typeface="Lato"/>
              </a:rPr>
              <a:t> </a:t>
            </a:r>
            <a:r>
              <a:rPr lang="vi-VN" sz="4400" err="1">
                <a:latin typeface="Lato"/>
                <a:ea typeface="Lato"/>
                <a:cs typeface="Lato"/>
              </a:rPr>
              <a:t>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4C6DC2-F0B2-A7D4-F5B2-ED6486E773DB}"/>
              </a:ext>
            </a:extLst>
          </p:cNvPr>
          <p:cNvGrpSpPr/>
          <p:nvPr/>
        </p:nvGrpSpPr>
        <p:grpSpPr>
          <a:xfrm>
            <a:off x="6450402" y="1855121"/>
            <a:ext cx="3805200" cy="1890054"/>
            <a:chOff x="6272419" y="919333"/>
            <a:chExt cx="3805200" cy="1890054"/>
          </a:xfrm>
        </p:grpSpPr>
        <p:grpSp>
          <p:nvGrpSpPr>
            <p:cNvPr id="19" name="Google Shape;2229;p36">
              <a:extLst>
                <a:ext uri="{FF2B5EF4-FFF2-40B4-BE49-F238E27FC236}">
                  <a16:creationId xmlns:a16="http://schemas.microsoft.com/office/drawing/2014/main" id="{CD232DEF-B17D-6EBF-686C-A14EBCC338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85776" y="919333"/>
              <a:ext cx="1934453" cy="1890054"/>
              <a:chOff x="1192016" y="2011911"/>
              <a:chExt cx="162673" cy="158936"/>
            </a:xfrm>
          </p:grpSpPr>
          <p:sp>
            <p:nvSpPr>
              <p:cNvPr id="20" name="Google Shape;2230;p36">
                <a:extLst>
                  <a:ext uri="{FF2B5EF4-FFF2-40B4-BE49-F238E27FC236}">
                    <a16:creationId xmlns:a16="http://schemas.microsoft.com/office/drawing/2014/main" id="{012B90BA-5DE3-032F-56BB-A1C47A931B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00" y="2014273"/>
                <a:ext cx="157504" cy="150318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054" extrusionOk="0">
                    <a:moveTo>
                      <a:pt x="1658" y="0"/>
                    </a:moveTo>
                    <a:cubicBezTo>
                      <a:pt x="1043" y="0"/>
                      <a:pt x="505" y="306"/>
                      <a:pt x="1" y="647"/>
                    </a:cubicBezTo>
                    <a:cubicBezTo>
                      <a:pt x="1" y="647"/>
                      <a:pt x="1" y="658"/>
                      <a:pt x="14" y="658"/>
                    </a:cubicBezTo>
                    <a:cubicBezTo>
                      <a:pt x="494" y="350"/>
                      <a:pt x="1060" y="84"/>
                      <a:pt x="1652" y="84"/>
                    </a:cubicBezTo>
                    <a:cubicBezTo>
                      <a:pt x="1689" y="84"/>
                      <a:pt x="1727" y="85"/>
                      <a:pt x="1765" y="87"/>
                    </a:cubicBezTo>
                    <a:cubicBezTo>
                      <a:pt x="2373" y="112"/>
                      <a:pt x="3017" y="537"/>
                      <a:pt x="3030" y="1206"/>
                    </a:cubicBezTo>
                    <a:cubicBezTo>
                      <a:pt x="3030" y="1802"/>
                      <a:pt x="2543" y="2361"/>
                      <a:pt x="2057" y="2653"/>
                    </a:cubicBezTo>
                    <a:cubicBezTo>
                      <a:pt x="1712" y="2863"/>
                      <a:pt x="1325" y="2967"/>
                      <a:pt x="933" y="2967"/>
                    </a:cubicBezTo>
                    <a:cubicBezTo>
                      <a:pt x="690" y="2967"/>
                      <a:pt x="446" y="2927"/>
                      <a:pt x="208" y="2847"/>
                    </a:cubicBezTo>
                    <a:cubicBezTo>
                      <a:pt x="204" y="2847"/>
                      <a:pt x="201" y="2846"/>
                      <a:pt x="197" y="2846"/>
                    </a:cubicBezTo>
                    <a:cubicBezTo>
                      <a:pt x="144" y="2846"/>
                      <a:pt x="127" y="2921"/>
                      <a:pt x="184" y="2933"/>
                    </a:cubicBezTo>
                    <a:cubicBezTo>
                      <a:pt x="424" y="3014"/>
                      <a:pt x="671" y="3053"/>
                      <a:pt x="915" y="3053"/>
                    </a:cubicBezTo>
                    <a:cubicBezTo>
                      <a:pt x="1694" y="3053"/>
                      <a:pt x="2445" y="2655"/>
                      <a:pt x="2871" y="1960"/>
                    </a:cubicBezTo>
                    <a:cubicBezTo>
                      <a:pt x="3127" y="1547"/>
                      <a:pt x="3200" y="1060"/>
                      <a:pt x="2932" y="634"/>
                    </a:cubicBezTo>
                    <a:cubicBezTo>
                      <a:pt x="2665" y="233"/>
                      <a:pt x="2203" y="26"/>
                      <a:pt x="1728" y="2"/>
                    </a:cubicBezTo>
                    <a:cubicBezTo>
                      <a:pt x="1705" y="1"/>
                      <a:pt x="1681" y="0"/>
                      <a:pt x="1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231;p36">
                <a:extLst>
                  <a:ext uri="{FF2B5EF4-FFF2-40B4-BE49-F238E27FC236}">
                    <a16:creationId xmlns:a16="http://schemas.microsoft.com/office/drawing/2014/main" id="{2E99BB72-776D-1161-B4CD-CB9FBEAA18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016" y="2148796"/>
                <a:ext cx="34257" cy="2205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48" extrusionOk="0">
                    <a:moveTo>
                      <a:pt x="11" y="0"/>
                    </a:moveTo>
                    <a:cubicBezTo>
                      <a:pt x="4" y="0"/>
                      <a:pt x="0" y="9"/>
                      <a:pt x="9" y="17"/>
                    </a:cubicBezTo>
                    <a:cubicBezTo>
                      <a:pt x="143" y="236"/>
                      <a:pt x="362" y="370"/>
                      <a:pt x="617" y="443"/>
                    </a:cubicBezTo>
                    <a:cubicBezTo>
                      <a:pt x="624" y="446"/>
                      <a:pt x="630" y="447"/>
                      <a:pt x="636" y="447"/>
                    </a:cubicBezTo>
                    <a:cubicBezTo>
                      <a:pt x="682" y="447"/>
                      <a:pt x="695" y="369"/>
                      <a:pt x="642" y="358"/>
                    </a:cubicBezTo>
                    <a:cubicBezTo>
                      <a:pt x="410" y="285"/>
                      <a:pt x="204" y="151"/>
                      <a:pt x="21" y="5"/>
                    </a:cubicBezTo>
                    <a:cubicBezTo>
                      <a:pt x="18" y="2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32;p36">
                <a:extLst>
                  <a:ext uri="{FF2B5EF4-FFF2-40B4-BE49-F238E27FC236}">
                    <a16:creationId xmlns:a16="http://schemas.microsoft.com/office/drawing/2014/main" id="{50CFC65B-E41C-C8E5-204C-56189E4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12" y="2151356"/>
                <a:ext cx="35192" cy="585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19" extrusionOk="0">
                    <a:moveTo>
                      <a:pt x="644" y="1"/>
                    </a:moveTo>
                    <a:cubicBezTo>
                      <a:pt x="640" y="1"/>
                      <a:pt x="637" y="1"/>
                      <a:pt x="633" y="2"/>
                    </a:cubicBezTo>
                    <a:cubicBezTo>
                      <a:pt x="513" y="16"/>
                      <a:pt x="393" y="22"/>
                      <a:pt x="273" y="22"/>
                    </a:cubicBezTo>
                    <a:cubicBezTo>
                      <a:pt x="186" y="22"/>
                      <a:pt x="100" y="19"/>
                      <a:pt x="13" y="14"/>
                    </a:cubicBezTo>
                    <a:cubicBezTo>
                      <a:pt x="1" y="14"/>
                      <a:pt x="1" y="38"/>
                      <a:pt x="13" y="38"/>
                    </a:cubicBezTo>
                    <a:cubicBezTo>
                      <a:pt x="157" y="94"/>
                      <a:pt x="290" y="119"/>
                      <a:pt x="429" y="119"/>
                    </a:cubicBezTo>
                    <a:cubicBezTo>
                      <a:pt x="503" y="119"/>
                      <a:pt x="578" y="112"/>
                      <a:pt x="657" y="99"/>
                    </a:cubicBezTo>
                    <a:cubicBezTo>
                      <a:pt x="715" y="88"/>
                      <a:pt x="697" y="1"/>
                      <a:pt x="6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233;p36">
                <a:extLst>
                  <a:ext uri="{FF2B5EF4-FFF2-40B4-BE49-F238E27FC236}">
                    <a16:creationId xmlns:a16="http://schemas.microsoft.com/office/drawing/2014/main" id="{86F017C3-8BAD-BC3B-7D75-5170CBFF31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11" y="2011911"/>
                <a:ext cx="149678" cy="154551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3140" extrusionOk="0">
                    <a:moveTo>
                      <a:pt x="1776" y="1"/>
                    </a:moveTo>
                    <a:cubicBezTo>
                      <a:pt x="1143" y="1"/>
                      <a:pt x="524" y="269"/>
                      <a:pt x="13" y="609"/>
                    </a:cubicBezTo>
                    <a:cubicBezTo>
                      <a:pt x="0" y="609"/>
                      <a:pt x="13" y="622"/>
                      <a:pt x="25" y="622"/>
                    </a:cubicBezTo>
                    <a:cubicBezTo>
                      <a:pt x="515" y="313"/>
                      <a:pt x="1134" y="59"/>
                      <a:pt x="1730" y="59"/>
                    </a:cubicBezTo>
                    <a:cubicBezTo>
                      <a:pt x="1770" y="59"/>
                      <a:pt x="1809" y="60"/>
                      <a:pt x="1849" y="62"/>
                    </a:cubicBezTo>
                    <a:cubicBezTo>
                      <a:pt x="2141" y="74"/>
                      <a:pt x="2445" y="171"/>
                      <a:pt x="2640" y="403"/>
                    </a:cubicBezTo>
                    <a:cubicBezTo>
                      <a:pt x="2859" y="658"/>
                      <a:pt x="2919" y="1023"/>
                      <a:pt x="2846" y="1351"/>
                    </a:cubicBezTo>
                    <a:cubicBezTo>
                      <a:pt x="2605" y="2415"/>
                      <a:pt x="1452" y="3064"/>
                      <a:pt x="407" y="3064"/>
                    </a:cubicBezTo>
                    <a:cubicBezTo>
                      <a:pt x="294" y="3064"/>
                      <a:pt x="182" y="3057"/>
                      <a:pt x="73" y="3041"/>
                    </a:cubicBezTo>
                    <a:cubicBezTo>
                      <a:pt x="70" y="3040"/>
                      <a:pt x="66" y="3040"/>
                      <a:pt x="63" y="3040"/>
                    </a:cubicBezTo>
                    <a:cubicBezTo>
                      <a:pt x="23" y="3040"/>
                      <a:pt x="16" y="3104"/>
                      <a:pt x="62" y="3114"/>
                    </a:cubicBezTo>
                    <a:cubicBezTo>
                      <a:pt x="180" y="3131"/>
                      <a:pt x="300" y="3139"/>
                      <a:pt x="419" y="3139"/>
                    </a:cubicBezTo>
                    <a:cubicBezTo>
                      <a:pt x="1253" y="3139"/>
                      <a:pt x="2079" y="2738"/>
                      <a:pt x="2578" y="2057"/>
                    </a:cubicBezTo>
                    <a:cubicBezTo>
                      <a:pt x="2870" y="1655"/>
                      <a:pt x="3041" y="1120"/>
                      <a:pt x="2846" y="633"/>
                    </a:cubicBezTo>
                    <a:cubicBezTo>
                      <a:pt x="2676" y="196"/>
                      <a:pt x="2226" y="1"/>
                      <a:pt x="17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2236;p36">
              <a:extLst>
                <a:ext uri="{FF2B5EF4-FFF2-40B4-BE49-F238E27FC236}">
                  <a16:creationId xmlns:a16="http://schemas.microsoft.com/office/drawing/2014/main" id="{B8BCF08F-138E-D8F7-6E2A-2F5DC7B89C64}"/>
                </a:ext>
              </a:extLst>
            </p:cNvPr>
            <p:cNvSpPr txBox="1">
              <a:spLocks/>
            </p:cNvSpPr>
            <p:nvPr/>
          </p:nvSpPr>
          <p:spPr>
            <a:xfrm>
              <a:off x="6272419" y="1077896"/>
              <a:ext cx="3805200" cy="13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1pPr>
              <a:lvl2pPr marR="0" lvl="1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2pPr>
              <a:lvl3pPr marR="0" lvl="2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3pPr>
              <a:lvl4pPr marR="0" lvl="3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4pPr>
              <a:lvl5pPr marR="0" lvl="4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5pPr>
              <a:lvl6pPr marR="0" lvl="5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6pPr>
              <a:lvl7pPr marR="0" lvl="6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7pPr>
              <a:lvl8pPr marR="0" lvl="7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8pPr>
              <a:lvl9pPr marR="0" lvl="8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0"/>
                <a:buFont typeface="Nerko One"/>
                <a:buNone/>
                <a:tabLst/>
                <a:defRPr/>
              </a:pPr>
              <a:r>
                <a:rPr kumimoji="0" lang="en" sz="9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sym typeface="Nerko One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57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3.1. Data Structure and Workflow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6670629" y="994248"/>
            <a:ext cx="5521751" cy="509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200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err="1">
                <a:latin typeface="Lato"/>
                <a:ea typeface="Lato"/>
                <a:cs typeface="Lato"/>
              </a:rPr>
              <a:t>Trackbar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Initialization</a:t>
            </a:r>
            <a:endParaRPr lang="vi-VN" sz="2200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err="1">
                <a:latin typeface="Lato"/>
                <a:ea typeface="Lato"/>
                <a:cs typeface="Lato"/>
              </a:rPr>
              <a:t>Video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Capture</a:t>
            </a:r>
            <a:endParaRPr lang="vi-VN" sz="2200"/>
          </a:p>
          <a:p>
            <a:pPr marL="285750" indent="-285750" algn="l">
              <a:buFont typeface="Arial"/>
              <a:buChar char="•"/>
            </a:pPr>
            <a:r>
              <a:rPr lang="vi-VN" sz="2200" err="1">
                <a:latin typeface="Lato"/>
                <a:ea typeface="Lato"/>
                <a:cs typeface="Lato"/>
              </a:rPr>
              <a:t>Facial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Landmark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Detection</a:t>
            </a:r>
            <a:endParaRPr lang="vi-VN" sz="2200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err="1">
                <a:latin typeface="Lato"/>
                <a:ea typeface="Lato"/>
                <a:cs typeface="Lato"/>
              </a:rPr>
              <a:t>Effect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Application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err="1">
                <a:latin typeface="Lato"/>
                <a:ea typeface="Lato"/>
                <a:cs typeface="Lato"/>
              </a:rPr>
              <a:t>Interactive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Controls</a:t>
            </a:r>
            <a:endParaRPr lang="vi-VN" sz="2200">
              <a:latin typeface="Lato"/>
              <a:ea typeface="Lato"/>
              <a:cs typeface="Lato"/>
            </a:endParaRPr>
          </a:p>
          <a:p>
            <a:pPr marL="1371600" lvl="1" indent="-457200">
              <a:buFont typeface="Calibri"/>
              <a:buChar char="-"/>
            </a:pPr>
            <a:r>
              <a:rPr lang="vi-VN" sz="2200" err="1">
                <a:latin typeface="Lato"/>
                <a:ea typeface="Lato"/>
                <a:cs typeface="Lato"/>
              </a:rPr>
              <a:t>Buttons</a:t>
            </a:r>
            <a:r>
              <a:rPr lang="vi-VN" sz="2200">
                <a:latin typeface="Lato"/>
                <a:ea typeface="Lato"/>
                <a:cs typeface="Lato"/>
              </a:rPr>
              <a:t>.</a:t>
            </a:r>
            <a:endParaRPr lang="vi-VN" sz="2200"/>
          </a:p>
          <a:p>
            <a:pPr marL="1200150" lvl="1" indent="-285750">
              <a:buFont typeface="Calibri"/>
              <a:buChar char="-"/>
            </a:pPr>
            <a:r>
              <a:rPr lang="vi-VN" sz="2200">
                <a:latin typeface="Lato"/>
                <a:ea typeface="Lato"/>
                <a:cs typeface="Lato"/>
              </a:rPr>
              <a:t>  </a:t>
            </a:r>
            <a:r>
              <a:rPr lang="vi-VN" sz="2200" err="1">
                <a:latin typeface="Lato"/>
                <a:ea typeface="Lato"/>
                <a:cs typeface="Lato"/>
              </a:rPr>
              <a:t>Keyboard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Shortcuts</a:t>
            </a:r>
            <a:endParaRPr lang="vi-VN" sz="2200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err="1">
                <a:latin typeface="Lato"/>
                <a:ea typeface="Lato"/>
                <a:cs typeface="Lato"/>
              </a:rPr>
              <a:t>Image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Capture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err="1">
                <a:latin typeface="Lato"/>
                <a:ea typeface="Lato"/>
                <a:cs typeface="Lato"/>
              </a:rPr>
              <a:t>Real-Time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Display</a:t>
            </a:r>
            <a:endParaRPr lang="vi-VN" sz="2200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err="1">
                <a:latin typeface="Lato"/>
                <a:ea typeface="Lato"/>
                <a:cs typeface="Lato"/>
              </a:rPr>
              <a:t>Exit</a:t>
            </a:r>
            <a:r>
              <a:rPr lang="vi-VN" sz="2200">
                <a:latin typeface="Lato"/>
                <a:ea typeface="Lato"/>
                <a:cs typeface="Lato"/>
              </a:rPr>
              <a:t>:</a:t>
            </a:r>
            <a:endParaRPr lang="vi-VN" sz="2200"/>
          </a:p>
          <a:p>
            <a:pPr lvl="1" indent="0" algn="l"/>
            <a:endParaRPr lang="vi-VN" sz="2200">
              <a:latin typeface="Lato"/>
              <a:ea typeface="Lato"/>
              <a:cs typeface="Lato"/>
            </a:endParaRPr>
          </a:p>
          <a:p>
            <a:pPr lvl="1" algn="l"/>
            <a:endParaRPr lang="vi-VN" sz="2200">
              <a:latin typeface="Lato"/>
              <a:ea typeface="Lato"/>
              <a:cs typeface="Lato"/>
            </a:endParaRPr>
          </a:p>
          <a:p>
            <a:pPr algn="l"/>
            <a:endParaRPr lang="vi-VN" sz="2200">
              <a:latin typeface="Lato"/>
              <a:ea typeface="Lato"/>
              <a:cs typeface="Lato"/>
            </a:endParaRPr>
          </a:p>
        </p:txBody>
      </p:sp>
      <p:pic>
        <p:nvPicPr>
          <p:cNvPr id="3" name="Hình ảnh 2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1B58B4C9-0800-D036-3981-E6848188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19" t="9961" r="32200" b="-156"/>
          <a:stretch/>
        </p:blipFill>
        <p:spPr>
          <a:xfrm>
            <a:off x="1180273" y="1143000"/>
            <a:ext cx="4679556" cy="47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7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3.2.1. Face Detection and Landmark Detection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1440323" y="753220"/>
            <a:ext cx="9621929" cy="273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400" b="1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400" b="1">
                <a:latin typeface="Cascadia Mono Light"/>
                <a:ea typeface="Lato"/>
                <a:cs typeface="Lato"/>
              </a:rPr>
              <a:t>Face Detection:</a:t>
            </a:r>
            <a:r>
              <a:rPr lang="vi-VN" sz="2400">
                <a:latin typeface="Cascadia Mono Light"/>
                <a:ea typeface="Lato"/>
                <a:cs typeface="Lato"/>
              </a:rPr>
              <a:t> Uses HOG (Histogram of Oriented Gradients) and SVM to identify faces by analyzing gradient directions across image regions.</a:t>
            </a:r>
            <a:endParaRPr lang="vi-VN" sz="2400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400" b="1">
                <a:latin typeface="Cascadia Mono Light"/>
                <a:ea typeface="Lato"/>
                <a:cs typeface="Lato"/>
              </a:rPr>
              <a:t>Landmark Detection:</a:t>
            </a:r>
            <a:r>
              <a:rPr lang="vi-VN" sz="2400">
                <a:latin typeface="Cascadia Mono Light"/>
                <a:ea typeface="Lato"/>
                <a:cs typeface="Lato"/>
              </a:rPr>
              <a:t> Employs Dlib's 68-point model, trained on ensemble regression trees, to precisely locate facial features.</a:t>
            </a:r>
            <a:endParaRPr lang="vi-VN" sz="2400">
              <a:ea typeface="Lato"/>
              <a:cs typeface="Lato"/>
            </a:endParaRPr>
          </a:p>
          <a:p>
            <a:pPr algn="l"/>
            <a:endParaRPr lang="vi-VN" sz="24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96D667C0-D9B3-45C6-833D-C18F8B18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28" t="9644" r="33553" b="68804"/>
          <a:stretch/>
        </p:blipFill>
        <p:spPr>
          <a:xfrm>
            <a:off x="1441173" y="3485831"/>
            <a:ext cx="9620643" cy="239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8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/>
              <a:t>3.2.2. Color Adjustment Filters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512671" y="939580"/>
            <a:ext cx="6267472" cy="767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200" b="1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Sepia Filter:</a:t>
            </a:r>
            <a:r>
              <a:rPr lang="vi-VN" sz="2200">
                <a:latin typeface="Lato"/>
                <a:ea typeface="Lato"/>
                <a:cs typeface="Lato"/>
              </a:rPr>
              <a:t> Applies a vintage tone using a linear transformation of RGB values.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Negative Filter:</a:t>
            </a:r>
            <a:r>
              <a:rPr lang="vi-VN" sz="2200">
                <a:latin typeface="Lato"/>
                <a:ea typeface="Lato"/>
                <a:cs typeface="Lato"/>
              </a:rPr>
              <a:t> Inverts pixel intensities for a negative effect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Brightness Adjustment:</a:t>
            </a:r>
            <a:r>
              <a:rPr lang="vi-VN" sz="2200">
                <a:latin typeface="Lato"/>
                <a:ea typeface="Lato"/>
                <a:cs typeface="Lato"/>
              </a:rPr>
              <a:t> Modifies brightness (β\beta) and contrast (α\alpha)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Histogram Equalization:</a:t>
            </a:r>
            <a:r>
              <a:rPr lang="vi-VN" sz="2200">
                <a:latin typeface="Lato"/>
                <a:ea typeface="Lato"/>
                <a:cs typeface="Lato"/>
              </a:rPr>
              <a:t> Enhances contrast by redistributing pixel intensities using the cumulative distribution function (CDF).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Gaussian Blur:</a:t>
            </a:r>
            <a:r>
              <a:rPr lang="vi-VN" sz="2200">
                <a:latin typeface="Lato"/>
                <a:ea typeface="Lato"/>
                <a:cs typeface="Lato"/>
              </a:rPr>
              <a:t> Smoothens the image with a Gaussian kernel</a:t>
            </a:r>
          </a:p>
          <a:p>
            <a:pPr algn="l"/>
            <a:endParaRPr lang="vi-VN" sz="2200">
              <a:latin typeface="Lato"/>
              <a:ea typeface="Lato"/>
              <a:cs typeface="Lato"/>
            </a:endParaRPr>
          </a:p>
          <a:p>
            <a:pPr algn="l"/>
            <a:endParaRPr lang="vi-VN" sz="22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F0CCE67B-FA8B-72BB-31E0-3B75B768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08" t="11351" r="43810" b="18384"/>
          <a:stretch/>
        </p:blipFill>
        <p:spPr>
          <a:xfrm>
            <a:off x="6891130" y="1234108"/>
            <a:ext cx="4497672" cy="47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1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/>
              <a:t>3.2.3. Geometric Transformations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421562" y="430199"/>
            <a:ext cx="6176364" cy="39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200" b="1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Face Orientation Estimation:</a:t>
            </a:r>
            <a:r>
              <a:rPr lang="vi-VN" sz="2200">
                <a:latin typeface="Lato"/>
                <a:ea typeface="Lato"/>
                <a:cs typeface="Lato"/>
              </a:rPr>
              <a:t> Calculates face tilt angle using eye coordinates:</a:t>
            </a: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vi-VN" sz="2200">
              <a:latin typeface="Lato"/>
              <a:ea typeface="Lato"/>
              <a:cs typeface="Lato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vi-VN" sz="2200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Filter Alignment Rotation:</a:t>
            </a:r>
            <a:r>
              <a:rPr lang="vi-VN" sz="2200">
                <a:latin typeface="Lato"/>
                <a:ea typeface="Lato"/>
                <a:cs typeface="Lato"/>
              </a:rPr>
              <a:t> Rotates filters (e.g., hats, glasses) to match face orientation:</a:t>
            </a:r>
          </a:p>
          <a:p>
            <a:pPr algn="l"/>
            <a:endParaRPr lang="vi-VN" sz="2200">
              <a:latin typeface="Lato"/>
              <a:ea typeface="Lato"/>
              <a:cs typeface="Lato"/>
            </a:endParaRPr>
          </a:p>
          <a:p>
            <a:pPr algn="l"/>
            <a:r>
              <a:rPr lang="vi-VN" sz="2200">
                <a:latin typeface="Lato"/>
                <a:ea typeface="Lato"/>
                <a:cs typeface="Lato"/>
              </a:rPr>
              <a:t>    (tx,tyt_x, t_y: translation adjustments).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Scaling:</a:t>
            </a:r>
            <a:r>
              <a:rPr lang="vi-VN" sz="2200">
                <a:latin typeface="Lato"/>
                <a:ea typeface="Lato"/>
                <a:cs typeface="Lato"/>
              </a:rPr>
              <a:t> Dynamically adjusts accessory size based on landmark distances:</a:t>
            </a:r>
          </a:p>
          <a:p>
            <a:pPr algn="l"/>
            <a:endParaRPr lang="vi-VN" sz="2200">
              <a:latin typeface="Lato"/>
              <a:ea typeface="Lato"/>
              <a:cs typeface="Lato"/>
            </a:endParaRPr>
          </a:p>
          <a:p>
            <a:pPr algn="l"/>
            <a:endParaRPr lang="vi-VN" sz="22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 descr="Ảnh có chứa văn bản, ảnh chụp màn hình, số, phần mềm&#10;&#10;Mô tả được tự động tạo">
            <a:extLst>
              <a:ext uri="{FF2B5EF4-FFF2-40B4-BE49-F238E27FC236}">
                <a16:creationId xmlns:a16="http://schemas.microsoft.com/office/drawing/2014/main" id="{F968047B-EA8A-A5F0-198F-D8B76AED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74" t="53468" r="29808" b="39889"/>
          <a:stretch/>
        </p:blipFill>
        <p:spPr>
          <a:xfrm>
            <a:off x="1039468" y="1653168"/>
            <a:ext cx="4551567" cy="874256"/>
          </a:xfrm>
          <a:prstGeom prst="rect">
            <a:avLst/>
          </a:prstGeom>
        </p:spPr>
      </p:pic>
      <p:pic>
        <p:nvPicPr>
          <p:cNvPr id="5" name="Hình ảnh 4" descr="Ảnh có chứa văn bản, ảnh chụp màn hình, số, phần mềm&#10;&#10;Mô tả được tự động tạo">
            <a:extLst>
              <a:ext uri="{FF2B5EF4-FFF2-40B4-BE49-F238E27FC236}">
                <a16:creationId xmlns:a16="http://schemas.microsoft.com/office/drawing/2014/main" id="{EAF5885F-A0C8-CFDE-D00A-AE5310E0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99" t="62976" r="31733" b="31821"/>
          <a:stretch/>
        </p:blipFill>
        <p:spPr>
          <a:xfrm>
            <a:off x="1282770" y="3325467"/>
            <a:ext cx="3794224" cy="679244"/>
          </a:xfrm>
          <a:prstGeom prst="rect">
            <a:avLst/>
          </a:prstGeom>
        </p:spPr>
      </p:pic>
      <p:pic>
        <p:nvPicPr>
          <p:cNvPr id="6" name="Hình ảnh 5" descr="Ảnh có chứa văn bản, ảnh chụp màn hình, số, phần mềm&#10;&#10;Mô tả được tự động tạo">
            <a:extLst>
              <a:ext uri="{FF2B5EF4-FFF2-40B4-BE49-F238E27FC236}">
                <a16:creationId xmlns:a16="http://schemas.microsoft.com/office/drawing/2014/main" id="{3252BE40-E00F-0A38-FFC0-F509AB3D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80" t="74939" r="28447" b="19891"/>
          <a:stretch/>
        </p:blipFill>
        <p:spPr>
          <a:xfrm>
            <a:off x="770283" y="5331682"/>
            <a:ext cx="4821583" cy="598670"/>
          </a:xfrm>
          <a:prstGeom prst="rect">
            <a:avLst/>
          </a:prstGeom>
        </p:spPr>
      </p:pic>
      <p:pic>
        <p:nvPicPr>
          <p:cNvPr id="7" name="Hình ảnh 6" descr="Ảnh có chứa văn bản, ảnh chụp màn hình, phần mềm&#10;&#10;Mô tả được tự động tạo">
            <a:extLst>
              <a:ext uri="{FF2B5EF4-FFF2-40B4-BE49-F238E27FC236}">
                <a16:creationId xmlns:a16="http://schemas.microsoft.com/office/drawing/2014/main" id="{1877FE30-49BB-B390-A31B-0FA1ADA074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22" t="22671" r="46632" b="22671"/>
          <a:stretch/>
        </p:blipFill>
        <p:spPr>
          <a:xfrm>
            <a:off x="6679924" y="1130577"/>
            <a:ext cx="5066276" cy="459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3.2.4. Accessory Overlay Placement</a:t>
            </a:r>
            <a:endParaRPr lang="vi-VN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293182" y="753220"/>
            <a:ext cx="5592441" cy="806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200" b="1"/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Cascadia Mono Light"/>
                <a:ea typeface="Lato"/>
                <a:cs typeface="Lato"/>
              </a:rPr>
              <a:t>Landmark Mapping:</a:t>
            </a:r>
            <a:r>
              <a:rPr lang="vi-VN" sz="2200">
                <a:latin typeface="Cascadia Mono Light"/>
                <a:ea typeface="Lato"/>
                <a:cs typeface="Lato"/>
              </a:rPr>
              <a:t> Key landmarks guide accessory positioning:</a:t>
            </a:r>
            <a:endParaRPr lang="vi-VN" sz="2200">
              <a:ea typeface="Lato"/>
              <a:cs typeface="Lato"/>
            </a:endParaRPr>
          </a:p>
          <a:p>
            <a:pPr marL="1200150" lvl="1" indent="-285750" algn="l">
              <a:buFont typeface="Arial"/>
              <a:buChar char="•"/>
            </a:pPr>
            <a:r>
              <a:rPr lang="vi-VN" sz="2200">
                <a:latin typeface="Cascadia Mono Light"/>
                <a:ea typeface="Lato"/>
                <a:cs typeface="Lato"/>
              </a:rPr>
              <a:t>Glasses align with eye corners (landmarks 36–45).</a:t>
            </a:r>
            <a:endParaRPr lang="vi-VN" sz="2200">
              <a:ea typeface="Lato"/>
              <a:cs typeface="Lato"/>
            </a:endParaRPr>
          </a:p>
          <a:p>
            <a:pPr marL="1200150" lvl="1" indent="-285750" algn="l">
              <a:buFont typeface="Arial"/>
              <a:buChar char="•"/>
            </a:pPr>
            <a:r>
              <a:rPr lang="vi-VN" sz="2200">
                <a:latin typeface="Cascadia Mono Light"/>
                <a:ea typeface="Lato"/>
                <a:cs typeface="Lato"/>
              </a:rPr>
              <a:t>Hats align with the top forehead region (landmarks 19–24).</a:t>
            </a:r>
            <a:endParaRPr lang="vi-VN" sz="2200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Cascadia Mono Light"/>
                <a:ea typeface="Lato"/>
                <a:cs typeface="Lato"/>
              </a:rPr>
              <a:t>Alpha Blending:</a:t>
            </a:r>
            <a:r>
              <a:rPr lang="vi-VN" sz="2200">
                <a:latin typeface="Cascadia Mono Light"/>
                <a:ea typeface="Lato"/>
                <a:cs typeface="Lato"/>
              </a:rPr>
              <a:t> Merges accessory with the original frame for seamless integration:</a:t>
            </a:r>
            <a:endParaRPr lang="vi-VN" sz="2200">
              <a:ea typeface="Lato"/>
              <a:cs typeface="Lato"/>
            </a:endParaRPr>
          </a:p>
          <a:p>
            <a:pPr algn="l"/>
            <a:endParaRPr lang="vi-VN" sz="2200">
              <a:ea typeface="Lato"/>
              <a:cs typeface="Lato"/>
            </a:endParaRPr>
          </a:p>
          <a:p>
            <a:pPr algn="l"/>
            <a:r>
              <a:rPr lang="vi-VN" sz="2200">
                <a:latin typeface="Cascadia Mono Light"/>
                <a:ea typeface="Lato"/>
                <a:cs typeface="Lato"/>
              </a:rPr>
              <a:t>(A(x,y)A(x, y): accessory image, α\alpha: transparency).</a:t>
            </a:r>
            <a:endParaRPr lang="vi-VN" sz="2200">
              <a:ea typeface="Lato"/>
              <a:cs typeface="Lato"/>
            </a:endParaRPr>
          </a:p>
          <a:p>
            <a:pPr algn="l"/>
            <a:endParaRPr lang="vi-VN" sz="22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 descr="Ảnh có chứa văn bản, ảnh chụp màn hình, số, Phông chữ&#10;&#10;Mô tả được tự động tạo">
            <a:extLst>
              <a:ext uri="{FF2B5EF4-FFF2-40B4-BE49-F238E27FC236}">
                <a16:creationId xmlns:a16="http://schemas.microsoft.com/office/drawing/2014/main" id="{E0AAEFA2-707F-1740-3F91-E35EAAE0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067" t="71201" r="29650" b="23365"/>
          <a:stretch/>
        </p:blipFill>
        <p:spPr>
          <a:xfrm>
            <a:off x="940076" y="4348371"/>
            <a:ext cx="4220931" cy="662689"/>
          </a:xfrm>
          <a:prstGeom prst="rect">
            <a:avLst/>
          </a:prstGeom>
        </p:spPr>
      </p:pic>
      <p:pic>
        <p:nvPicPr>
          <p:cNvPr id="5" name="Hình ảnh 4" descr="Ảnh có chứa văn bản, ảnh chụp màn hình, màn hình, phần mềm&#10;&#10;Mô tả được tự động tạo">
            <a:extLst>
              <a:ext uri="{FF2B5EF4-FFF2-40B4-BE49-F238E27FC236}">
                <a16:creationId xmlns:a16="http://schemas.microsoft.com/office/drawing/2014/main" id="{A2A51659-4223-58E6-E7DB-2545B3FF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95" t="12440" r="37617" b="30080"/>
          <a:stretch/>
        </p:blipFill>
        <p:spPr>
          <a:xfrm>
            <a:off x="5930348" y="1292087"/>
            <a:ext cx="5801796" cy="44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8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3.2.5. Wide-Angle Distortion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7957209-71D1-D2BE-5997-6FE1AAFAB8F9}"/>
              </a:ext>
            </a:extLst>
          </p:cNvPr>
          <p:cNvSpPr txBox="1"/>
          <p:nvPr/>
        </p:nvSpPr>
        <p:spPr>
          <a:xfrm>
            <a:off x="790161" y="1042781"/>
            <a:ext cx="563797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 b="1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200" b="1"/>
              <a:t>Effect:</a:t>
            </a:r>
            <a:r>
              <a:rPr lang="en-US" sz="2200"/>
              <a:t> Simulates a fisheye view, distorting pixels based on their distance from the image center.</a:t>
            </a:r>
            <a:endParaRPr lang="en-US" sz="220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200" b="1"/>
              <a:t>Distortion Model:</a:t>
            </a:r>
            <a:endParaRPr lang="en-US" sz="2200" b="1">
              <a:ea typeface="Calibri"/>
              <a:cs typeface="Calibri"/>
            </a:endParaRPr>
          </a:p>
          <a:p>
            <a:endParaRPr lang="en-US" sz="2200">
              <a:ea typeface="Calibri"/>
              <a:cs typeface="Calibri"/>
            </a:endParaRP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pPr marL="228600" indent="-228600">
              <a:buFont typeface=""/>
              <a:buChar char="•"/>
            </a:pPr>
            <a:r>
              <a:rPr lang="en-US" sz="2200" b="1"/>
              <a:t>Camera Matrix (K):</a:t>
            </a:r>
            <a:r>
              <a:rPr lang="en-US" sz="2200"/>
              <a:t> Represents intrinsic camera parameters:</a:t>
            </a:r>
            <a:endParaRPr lang="en-US" sz="2200">
              <a:ea typeface="Calibri"/>
              <a:cs typeface="Calibri"/>
            </a:endParaRPr>
          </a:p>
          <a:p>
            <a:endParaRPr lang="en-US" sz="2200">
              <a:ea typeface="Calibri"/>
              <a:cs typeface="Calibri"/>
            </a:endParaRPr>
          </a:p>
        </p:txBody>
      </p:sp>
      <p:pic>
        <p:nvPicPr>
          <p:cNvPr id="8" name="Hình ảnh 7" descr="Ảnh có chứa văn bản, ảnh chụp màn hình, số, phần mềm&#10;&#10;Mô tả được tự động tạo">
            <a:extLst>
              <a:ext uri="{FF2B5EF4-FFF2-40B4-BE49-F238E27FC236}">
                <a16:creationId xmlns:a16="http://schemas.microsoft.com/office/drawing/2014/main" id="{3853A471-7E66-289F-380C-4C17272D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168" t="50567" r="25765" b="41911"/>
          <a:stretch/>
        </p:blipFill>
        <p:spPr>
          <a:xfrm>
            <a:off x="339588" y="2987044"/>
            <a:ext cx="5865343" cy="887102"/>
          </a:xfrm>
          <a:prstGeom prst="rect">
            <a:avLst/>
          </a:prstGeom>
        </p:spPr>
      </p:pic>
      <p:pic>
        <p:nvPicPr>
          <p:cNvPr id="9" name="Hình ảnh 8" descr="Ảnh có chứa văn bản, ảnh chụp màn hình, số, phần mềm&#10;&#10;Mô tả được tự động tạo">
            <a:extLst>
              <a:ext uri="{FF2B5EF4-FFF2-40B4-BE49-F238E27FC236}">
                <a16:creationId xmlns:a16="http://schemas.microsoft.com/office/drawing/2014/main" id="{B173D1FF-CD02-756A-FC01-B3B9486C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514" t="63696" r="31979" b="27717"/>
          <a:stretch/>
        </p:blipFill>
        <p:spPr>
          <a:xfrm>
            <a:off x="1495010" y="4866032"/>
            <a:ext cx="3107088" cy="1089169"/>
          </a:xfrm>
          <a:prstGeom prst="rect">
            <a:avLst/>
          </a:prstGeom>
        </p:spPr>
      </p:pic>
      <p:pic>
        <p:nvPicPr>
          <p:cNvPr id="10" name="Hình ảnh 9" descr="Ảnh có chứa văn bản, ảnh chụp màn hình, màn hình&#10;&#10;Mô tả được tự động tạo">
            <a:extLst>
              <a:ext uri="{FF2B5EF4-FFF2-40B4-BE49-F238E27FC236}">
                <a16:creationId xmlns:a16="http://schemas.microsoft.com/office/drawing/2014/main" id="{925D6739-3732-CC82-CA18-E2830579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33" t="16196" r="53261" b="24783"/>
          <a:stretch/>
        </p:blipFill>
        <p:spPr>
          <a:xfrm>
            <a:off x="7081631" y="1180272"/>
            <a:ext cx="4149592" cy="49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0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3.2.6. Fisheye Effect for Eyes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338736" y="1589764"/>
            <a:ext cx="10209521" cy="66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en-US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3BC47-2A0C-971E-7A01-8EB8F13EF478}"/>
              </a:ext>
            </a:extLst>
          </p:cNvPr>
          <p:cNvSpPr txBox="1"/>
          <p:nvPr/>
        </p:nvSpPr>
        <p:spPr>
          <a:xfrm>
            <a:off x="726687" y="838423"/>
            <a:ext cx="5562612" cy="477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000" b="1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000" b="1">
                <a:latin typeface="Lato"/>
                <a:ea typeface="Lato"/>
                <a:cs typeface="Lato"/>
              </a:rPr>
              <a:t>ROI (Region of Interest):</a:t>
            </a:r>
            <a:r>
              <a:rPr lang="vi-VN" sz="2000">
                <a:latin typeface="Lato"/>
                <a:ea typeface="Lato"/>
                <a:cs typeface="Lato"/>
              </a:rPr>
              <a:t> Eye regions are extracted using landmarks (37–41 for left eye, 43–47 for right eye), extended for effect application.</a:t>
            </a:r>
          </a:p>
          <a:p>
            <a:pPr marL="285750" indent="-285750" algn="l">
              <a:buFont typeface="Arial"/>
              <a:buChar char="•"/>
            </a:pPr>
            <a:r>
              <a:rPr lang="vi-VN" sz="2000" b="1">
                <a:latin typeface="Lato"/>
                <a:ea typeface="Lato"/>
                <a:cs typeface="Lato"/>
              </a:rPr>
              <a:t>Barrel Distortion:</a:t>
            </a:r>
            <a:r>
              <a:rPr lang="vi-VN" sz="2000">
                <a:latin typeface="Lato"/>
                <a:ea typeface="Lato"/>
                <a:cs typeface="Lato"/>
              </a:rPr>
              <a:t> Pixels are distorted radially</a:t>
            </a:r>
          </a:p>
          <a:p>
            <a:pPr marL="285750" indent="-285750" algn="l">
              <a:buFont typeface="Arial"/>
              <a:buChar char="•"/>
            </a:pPr>
            <a:r>
              <a:rPr lang="vi-VN" sz="2000" b="1">
                <a:latin typeface="Lato"/>
                <a:ea typeface="Lato"/>
                <a:cs typeface="Lato"/>
              </a:rPr>
              <a:t>Remapping:</a:t>
            </a:r>
            <a:r>
              <a:rPr lang="vi-VN" sz="2000">
                <a:latin typeface="Lato"/>
                <a:ea typeface="Lato"/>
                <a:cs typeface="Lato"/>
              </a:rPr>
              <a:t> New pixel positions are calculated and scaled back to the original image.</a:t>
            </a:r>
          </a:p>
          <a:p>
            <a:pPr marL="285750" indent="-285750" algn="l">
              <a:buFont typeface="Arial"/>
              <a:buChar char="•"/>
            </a:pPr>
            <a:r>
              <a:rPr lang="vi-VN" sz="2000" b="1">
                <a:latin typeface="Lato"/>
                <a:ea typeface="Lato"/>
                <a:cs typeface="Lato"/>
              </a:rPr>
              <a:t>Application:</a:t>
            </a:r>
            <a:r>
              <a:rPr lang="vi-VN" sz="2000">
                <a:latin typeface="Lato"/>
                <a:ea typeface="Lato"/>
                <a:cs typeface="Lato"/>
              </a:rPr>
              <a:t> Distortion applied independently to both eyes, blending seamlessly into the face.</a:t>
            </a:r>
          </a:p>
          <a:p>
            <a:pPr marL="285750" indent="-285750" algn="l">
              <a:buFont typeface="Arial"/>
              <a:buChar char="•"/>
            </a:pPr>
            <a:r>
              <a:rPr lang="vi-VN" sz="2000" b="1">
                <a:latin typeface="Lato"/>
                <a:ea typeface="Lato"/>
                <a:cs typeface="Lato"/>
              </a:rPr>
              <a:t>Output:</a:t>
            </a:r>
            <a:r>
              <a:rPr lang="vi-VN" sz="2000">
                <a:latin typeface="Lato"/>
                <a:ea typeface="Lato"/>
                <a:cs typeface="Lato"/>
              </a:rPr>
              <a:t> Stylized bulging eyes with preserved facial features.</a:t>
            </a:r>
          </a:p>
          <a:p>
            <a:pPr algn="l"/>
            <a:endParaRPr lang="vi-VN" sz="20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4D1031C3-9AB8-5398-20C9-60A5E20B0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27" t="15203" r="45924" b="40557"/>
          <a:stretch/>
        </p:blipFill>
        <p:spPr>
          <a:xfrm>
            <a:off x="6564947" y="1490869"/>
            <a:ext cx="4928490" cy="38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1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3.2.7. Skin Smoothing Algorithm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338736" y="1589764"/>
            <a:ext cx="10209521" cy="66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en-US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3BC47-2A0C-971E-7A01-8EB8F13EF478}"/>
              </a:ext>
            </a:extLst>
          </p:cNvPr>
          <p:cNvSpPr txBox="1"/>
          <p:nvPr/>
        </p:nvSpPr>
        <p:spPr>
          <a:xfrm>
            <a:off x="1617067" y="730751"/>
            <a:ext cx="9525839" cy="468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100" b="1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100" b="1">
                <a:latin typeface="Cascadia Mono Light"/>
                <a:ea typeface="Lato"/>
                <a:cs typeface="Lato"/>
              </a:rPr>
              <a:t>Masking:</a:t>
            </a:r>
            <a:r>
              <a:rPr lang="vi-VN" sz="2100">
                <a:latin typeface="Cascadia Mono Light"/>
                <a:ea typeface="Lato"/>
                <a:cs typeface="Lato"/>
              </a:rPr>
              <a:t> Uses facial landmarks (0–16) to create a mask isolating the face.</a:t>
            </a:r>
            <a:endParaRPr lang="vi-VN" sz="2100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100" b="1">
                <a:latin typeface="Cascadia Mono Light"/>
                <a:ea typeface="Lato"/>
                <a:cs typeface="Lato"/>
              </a:rPr>
              <a:t>Bilateral Filtering:</a:t>
            </a:r>
            <a:r>
              <a:rPr lang="vi-VN" sz="2100">
                <a:latin typeface="Cascadia Mono Light"/>
                <a:ea typeface="Lato"/>
                <a:cs typeface="Lato"/>
              </a:rPr>
              <a:t> Smooths textures while preserving edges.</a:t>
            </a:r>
            <a:endParaRPr lang="vi-VN" sz="2100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100" b="1">
                <a:latin typeface="Cascadia Mono Light"/>
                <a:ea typeface="Lato"/>
                <a:cs typeface="Lato"/>
              </a:rPr>
              <a:t>Application:</a:t>
            </a:r>
            <a:r>
              <a:rPr lang="vi-VN" sz="2100">
                <a:latin typeface="Cascadia Mono Light"/>
                <a:ea typeface="Lato"/>
                <a:cs typeface="Lato"/>
              </a:rPr>
              <a:t> Combines the filtered face region with the unaltered background.</a:t>
            </a:r>
            <a:endParaRPr lang="vi-VN" sz="2100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100" b="1">
                <a:latin typeface="Cascadia Mono Light"/>
                <a:ea typeface="Lato"/>
                <a:cs typeface="Lato"/>
              </a:rPr>
              <a:t>Output:</a:t>
            </a:r>
            <a:r>
              <a:rPr lang="vi-VN" sz="2100">
                <a:latin typeface="Cascadia Mono Light"/>
                <a:ea typeface="Lato"/>
                <a:cs typeface="Lato"/>
              </a:rPr>
              <a:t> Smooths facial textures while maintaining natural transitions.</a:t>
            </a:r>
            <a:endParaRPr lang="vi-VN" sz="2100">
              <a:ea typeface="Lato"/>
              <a:cs typeface="Lato"/>
            </a:endParaRPr>
          </a:p>
          <a:p>
            <a:pPr algn="l"/>
            <a:endParaRPr lang="vi-VN" sz="21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8A9265D8-8B38-4A54-23FC-A920D797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17" t="13587" r="35495" b="61196"/>
          <a:stretch/>
        </p:blipFill>
        <p:spPr>
          <a:xfrm>
            <a:off x="2401957" y="3598794"/>
            <a:ext cx="7150012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5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3.2.8. Eye Color Adjustment</a:t>
            </a: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338736" y="1589764"/>
            <a:ext cx="10209521" cy="66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en-US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3BC47-2A0C-971E-7A01-8EB8F13EF478}"/>
              </a:ext>
            </a:extLst>
          </p:cNvPr>
          <p:cNvSpPr txBox="1"/>
          <p:nvPr/>
        </p:nvSpPr>
        <p:spPr>
          <a:xfrm>
            <a:off x="440937" y="908826"/>
            <a:ext cx="5815231" cy="491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100" b="1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100" b="1">
                <a:latin typeface="Lato"/>
                <a:ea typeface="Lato"/>
                <a:cs typeface="Lato"/>
              </a:rPr>
              <a:t>ROI:</a:t>
            </a:r>
            <a:r>
              <a:rPr lang="vi-VN" sz="2100">
                <a:latin typeface="Lato"/>
                <a:ea typeface="Lato"/>
                <a:cs typeface="Lato"/>
              </a:rPr>
              <a:t> Identifies pupil regions using landmarks (37–41 for left eye, 43–47 for right eye) and creates a mask.</a:t>
            </a:r>
          </a:p>
          <a:p>
            <a:pPr marL="285750" indent="-285750" algn="l">
              <a:buFont typeface="Arial"/>
              <a:buChar char="•"/>
            </a:pPr>
            <a:r>
              <a:rPr lang="vi-VN" sz="2100" b="1">
                <a:latin typeface="Lato"/>
                <a:ea typeface="Lato"/>
                <a:cs typeface="Lato"/>
              </a:rPr>
              <a:t>Color Application:</a:t>
            </a:r>
            <a:r>
              <a:rPr lang="vi-VN" sz="2100">
                <a:latin typeface="Lato"/>
                <a:ea typeface="Lato"/>
                <a:cs typeface="Lato"/>
              </a:rPr>
              <a:t> Fills the masked region with the desired color.</a:t>
            </a:r>
          </a:p>
          <a:p>
            <a:pPr marL="285750" indent="-285750" algn="l">
              <a:buFont typeface="Arial"/>
              <a:buChar char="•"/>
            </a:pPr>
            <a:r>
              <a:rPr lang="vi-VN" sz="2100" b="1">
                <a:latin typeface="Lato"/>
                <a:ea typeface="Lato"/>
                <a:cs typeface="Lato"/>
              </a:rPr>
              <a:t>Smoothing:</a:t>
            </a:r>
            <a:r>
              <a:rPr lang="vi-VN" sz="2100">
                <a:latin typeface="Lato"/>
                <a:ea typeface="Lato"/>
                <a:cs typeface="Lato"/>
              </a:rPr>
              <a:t> Applies Gaussian blur for natural transitions.</a:t>
            </a:r>
          </a:p>
          <a:p>
            <a:pPr marL="285750" indent="-285750" algn="l">
              <a:buFont typeface="Arial"/>
              <a:buChar char="•"/>
            </a:pPr>
            <a:r>
              <a:rPr lang="vi-VN" sz="2100" b="1">
                <a:latin typeface="Lato"/>
                <a:ea typeface="Lato"/>
                <a:cs typeface="Lato"/>
              </a:rPr>
              <a:t>Blending:</a:t>
            </a:r>
            <a:r>
              <a:rPr lang="vi-VN" sz="2100">
                <a:latin typeface="Lato"/>
                <a:ea typeface="Lato"/>
                <a:cs typeface="Lato"/>
              </a:rPr>
              <a:t> Combines the colored region with the original image using weighted addition.</a:t>
            </a:r>
          </a:p>
          <a:p>
            <a:pPr marL="285750" indent="-285750" algn="l">
              <a:buFont typeface="Arial"/>
              <a:buChar char="•"/>
            </a:pPr>
            <a:r>
              <a:rPr lang="vi-VN" sz="2100" b="1">
                <a:latin typeface="Lato"/>
                <a:ea typeface="Lato"/>
                <a:cs typeface="Lato"/>
              </a:rPr>
              <a:t>Output:</a:t>
            </a:r>
            <a:r>
              <a:rPr lang="vi-VN" sz="2100">
                <a:latin typeface="Lato"/>
                <a:ea typeface="Lato"/>
                <a:cs typeface="Lato"/>
              </a:rPr>
              <a:t> Dynamically adjusts pupil color while maintaining a natural appearance.</a:t>
            </a:r>
          </a:p>
          <a:p>
            <a:pPr algn="l"/>
            <a:endParaRPr lang="vi-VN" sz="21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E1BCF8CE-DFDD-90A2-5E4B-6B02F9DB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43" t="25000" r="39262" b="37280"/>
          <a:stretch/>
        </p:blipFill>
        <p:spPr>
          <a:xfrm>
            <a:off x="6395152" y="1590262"/>
            <a:ext cx="5462007" cy="35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5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000" y="3853504"/>
            <a:ext cx="6500004" cy="436098"/>
          </a:xfrm>
        </p:spPr>
        <p:txBody>
          <a:bodyPr lIns="91440" tIns="45720" rIns="91440" bIns="45720" anchor="t"/>
          <a:lstStyle/>
          <a:p>
            <a:pPr algn="ctr"/>
            <a:r>
              <a:rPr lang="en-US" sz="4800">
                <a:latin typeface="Lato"/>
                <a:ea typeface="Lato"/>
                <a:cs typeface="Lato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4C6DC2-F0B2-A7D4-F5B2-ED6486E773DB}"/>
              </a:ext>
            </a:extLst>
          </p:cNvPr>
          <p:cNvGrpSpPr/>
          <p:nvPr/>
        </p:nvGrpSpPr>
        <p:grpSpPr>
          <a:xfrm>
            <a:off x="6450402" y="1816243"/>
            <a:ext cx="3805200" cy="1890054"/>
            <a:chOff x="6272419" y="919333"/>
            <a:chExt cx="3805200" cy="1890054"/>
          </a:xfrm>
        </p:grpSpPr>
        <p:grpSp>
          <p:nvGrpSpPr>
            <p:cNvPr id="19" name="Google Shape;2229;p36">
              <a:extLst>
                <a:ext uri="{FF2B5EF4-FFF2-40B4-BE49-F238E27FC236}">
                  <a16:creationId xmlns:a16="http://schemas.microsoft.com/office/drawing/2014/main" id="{CD232DEF-B17D-6EBF-686C-A14EBCC338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85776" y="919333"/>
              <a:ext cx="1934453" cy="1890054"/>
              <a:chOff x="1192016" y="2011911"/>
              <a:chExt cx="162673" cy="158936"/>
            </a:xfrm>
          </p:grpSpPr>
          <p:sp>
            <p:nvSpPr>
              <p:cNvPr id="20" name="Google Shape;2230;p36">
                <a:extLst>
                  <a:ext uri="{FF2B5EF4-FFF2-40B4-BE49-F238E27FC236}">
                    <a16:creationId xmlns:a16="http://schemas.microsoft.com/office/drawing/2014/main" id="{012B90BA-5DE3-032F-56BB-A1C47A931B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00" y="2014273"/>
                <a:ext cx="157504" cy="150318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054" extrusionOk="0">
                    <a:moveTo>
                      <a:pt x="1658" y="0"/>
                    </a:moveTo>
                    <a:cubicBezTo>
                      <a:pt x="1043" y="0"/>
                      <a:pt x="505" y="306"/>
                      <a:pt x="1" y="647"/>
                    </a:cubicBezTo>
                    <a:cubicBezTo>
                      <a:pt x="1" y="647"/>
                      <a:pt x="1" y="658"/>
                      <a:pt x="14" y="658"/>
                    </a:cubicBezTo>
                    <a:cubicBezTo>
                      <a:pt x="494" y="350"/>
                      <a:pt x="1060" y="84"/>
                      <a:pt x="1652" y="84"/>
                    </a:cubicBezTo>
                    <a:cubicBezTo>
                      <a:pt x="1689" y="84"/>
                      <a:pt x="1727" y="85"/>
                      <a:pt x="1765" y="87"/>
                    </a:cubicBezTo>
                    <a:cubicBezTo>
                      <a:pt x="2373" y="112"/>
                      <a:pt x="3017" y="537"/>
                      <a:pt x="3030" y="1206"/>
                    </a:cubicBezTo>
                    <a:cubicBezTo>
                      <a:pt x="3030" y="1802"/>
                      <a:pt x="2543" y="2361"/>
                      <a:pt x="2057" y="2653"/>
                    </a:cubicBezTo>
                    <a:cubicBezTo>
                      <a:pt x="1712" y="2863"/>
                      <a:pt x="1325" y="2967"/>
                      <a:pt x="933" y="2967"/>
                    </a:cubicBezTo>
                    <a:cubicBezTo>
                      <a:pt x="690" y="2967"/>
                      <a:pt x="446" y="2927"/>
                      <a:pt x="208" y="2847"/>
                    </a:cubicBezTo>
                    <a:cubicBezTo>
                      <a:pt x="204" y="2847"/>
                      <a:pt x="201" y="2846"/>
                      <a:pt x="197" y="2846"/>
                    </a:cubicBezTo>
                    <a:cubicBezTo>
                      <a:pt x="144" y="2846"/>
                      <a:pt x="127" y="2921"/>
                      <a:pt x="184" y="2933"/>
                    </a:cubicBezTo>
                    <a:cubicBezTo>
                      <a:pt x="424" y="3014"/>
                      <a:pt x="671" y="3053"/>
                      <a:pt x="915" y="3053"/>
                    </a:cubicBezTo>
                    <a:cubicBezTo>
                      <a:pt x="1694" y="3053"/>
                      <a:pt x="2445" y="2655"/>
                      <a:pt x="2871" y="1960"/>
                    </a:cubicBezTo>
                    <a:cubicBezTo>
                      <a:pt x="3127" y="1547"/>
                      <a:pt x="3200" y="1060"/>
                      <a:pt x="2932" y="634"/>
                    </a:cubicBezTo>
                    <a:cubicBezTo>
                      <a:pt x="2665" y="233"/>
                      <a:pt x="2203" y="26"/>
                      <a:pt x="1728" y="2"/>
                    </a:cubicBezTo>
                    <a:cubicBezTo>
                      <a:pt x="1705" y="1"/>
                      <a:pt x="1681" y="0"/>
                      <a:pt x="1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231;p36">
                <a:extLst>
                  <a:ext uri="{FF2B5EF4-FFF2-40B4-BE49-F238E27FC236}">
                    <a16:creationId xmlns:a16="http://schemas.microsoft.com/office/drawing/2014/main" id="{2E99BB72-776D-1161-B4CD-CB9FBEAA18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016" y="2148796"/>
                <a:ext cx="34257" cy="2205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48" extrusionOk="0">
                    <a:moveTo>
                      <a:pt x="11" y="0"/>
                    </a:moveTo>
                    <a:cubicBezTo>
                      <a:pt x="4" y="0"/>
                      <a:pt x="0" y="9"/>
                      <a:pt x="9" y="17"/>
                    </a:cubicBezTo>
                    <a:cubicBezTo>
                      <a:pt x="143" y="236"/>
                      <a:pt x="362" y="370"/>
                      <a:pt x="617" y="443"/>
                    </a:cubicBezTo>
                    <a:cubicBezTo>
                      <a:pt x="624" y="446"/>
                      <a:pt x="630" y="447"/>
                      <a:pt x="636" y="447"/>
                    </a:cubicBezTo>
                    <a:cubicBezTo>
                      <a:pt x="682" y="447"/>
                      <a:pt x="695" y="369"/>
                      <a:pt x="642" y="358"/>
                    </a:cubicBezTo>
                    <a:cubicBezTo>
                      <a:pt x="410" y="285"/>
                      <a:pt x="204" y="151"/>
                      <a:pt x="21" y="5"/>
                    </a:cubicBezTo>
                    <a:cubicBezTo>
                      <a:pt x="18" y="2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32;p36">
                <a:extLst>
                  <a:ext uri="{FF2B5EF4-FFF2-40B4-BE49-F238E27FC236}">
                    <a16:creationId xmlns:a16="http://schemas.microsoft.com/office/drawing/2014/main" id="{50CFC65B-E41C-C8E5-204C-56189E4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12" y="2151356"/>
                <a:ext cx="35192" cy="585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19" extrusionOk="0">
                    <a:moveTo>
                      <a:pt x="644" y="1"/>
                    </a:moveTo>
                    <a:cubicBezTo>
                      <a:pt x="640" y="1"/>
                      <a:pt x="637" y="1"/>
                      <a:pt x="633" y="2"/>
                    </a:cubicBezTo>
                    <a:cubicBezTo>
                      <a:pt x="513" y="16"/>
                      <a:pt x="393" y="22"/>
                      <a:pt x="273" y="22"/>
                    </a:cubicBezTo>
                    <a:cubicBezTo>
                      <a:pt x="186" y="22"/>
                      <a:pt x="100" y="19"/>
                      <a:pt x="13" y="14"/>
                    </a:cubicBezTo>
                    <a:cubicBezTo>
                      <a:pt x="1" y="14"/>
                      <a:pt x="1" y="38"/>
                      <a:pt x="13" y="38"/>
                    </a:cubicBezTo>
                    <a:cubicBezTo>
                      <a:pt x="157" y="94"/>
                      <a:pt x="290" y="119"/>
                      <a:pt x="429" y="119"/>
                    </a:cubicBezTo>
                    <a:cubicBezTo>
                      <a:pt x="503" y="119"/>
                      <a:pt x="578" y="112"/>
                      <a:pt x="657" y="99"/>
                    </a:cubicBezTo>
                    <a:cubicBezTo>
                      <a:pt x="715" y="88"/>
                      <a:pt x="697" y="1"/>
                      <a:pt x="6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233;p36">
                <a:extLst>
                  <a:ext uri="{FF2B5EF4-FFF2-40B4-BE49-F238E27FC236}">
                    <a16:creationId xmlns:a16="http://schemas.microsoft.com/office/drawing/2014/main" id="{86F017C3-8BAD-BC3B-7D75-5170CBFF31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11" y="2011911"/>
                <a:ext cx="149678" cy="154551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3140" extrusionOk="0">
                    <a:moveTo>
                      <a:pt x="1776" y="1"/>
                    </a:moveTo>
                    <a:cubicBezTo>
                      <a:pt x="1143" y="1"/>
                      <a:pt x="524" y="269"/>
                      <a:pt x="13" y="609"/>
                    </a:cubicBezTo>
                    <a:cubicBezTo>
                      <a:pt x="0" y="609"/>
                      <a:pt x="13" y="622"/>
                      <a:pt x="25" y="622"/>
                    </a:cubicBezTo>
                    <a:cubicBezTo>
                      <a:pt x="515" y="313"/>
                      <a:pt x="1134" y="59"/>
                      <a:pt x="1730" y="59"/>
                    </a:cubicBezTo>
                    <a:cubicBezTo>
                      <a:pt x="1770" y="59"/>
                      <a:pt x="1809" y="60"/>
                      <a:pt x="1849" y="62"/>
                    </a:cubicBezTo>
                    <a:cubicBezTo>
                      <a:pt x="2141" y="74"/>
                      <a:pt x="2445" y="171"/>
                      <a:pt x="2640" y="403"/>
                    </a:cubicBezTo>
                    <a:cubicBezTo>
                      <a:pt x="2859" y="658"/>
                      <a:pt x="2919" y="1023"/>
                      <a:pt x="2846" y="1351"/>
                    </a:cubicBezTo>
                    <a:cubicBezTo>
                      <a:pt x="2605" y="2415"/>
                      <a:pt x="1452" y="3064"/>
                      <a:pt x="407" y="3064"/>
                    </a:cubicBezTo>
                    <a:cubicBezTo>
                      <a:pt x="294" y="3064"/>
                      <a:pt x="182" y="3057"/>
                      <a:pt x="73" y="3041"/>
                    </a:cubicBezTo>
                    <a:cubicBezTo>
                      <a:pt x="70" y="3040"/>
                      <a:pt x="66" y="3040"/>
                      <a:pt x="63" y="3040"/>
                    </a:cubicBezTo>
                    <a:cubicBezTo>
                      <a:pt x="23" y="3040"/>
                      <a:pt x="16" y="3104"/>
                      <a:pt x="62" y="3114"/>
                    </a:cubicBezTo>
                    <a:cubicBezTo>
                      <a:pt x="180" y="3131"/>
                      <a:pt x="300" y="3139"/>
                      <a:pt x="419" y="3139"/>
                    </a:cubicBezTo>
                    <a:cubicBezTo>
                      <a:pt x="1253" y="3139"/>
                      <a:pt x="2079" y="2738"/>
                      <a:pt x="2578" y="2057"/>
                    </a:cubicBezTo>
                    <a:cubicBezTo>
                      <a:pt x="2870" y="1655"/>
                      <a:pt x="3041" y="1120"/>
                      <a:pt x="2846" y="633"/>
                    </a:cubicBezTo>
                    <a:cubicBezTo>
                      <a:pt x="2676" y="196"/>
                      <a:pt x="2226" y="1"/>
                      <a:pt x="17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2236;p36">
              <a:extLst>
                <a:ext uri="{FF2B5EF4-FFF2-40B4-BE49-F238E27FC236}">
                  <a16:creationId xmlns:a16="http://schemas.microsoft.com/office/drawing/2014/main" id="{B8BCF08F-138E-D8F7-6E2A-2F5DC7B89C64}"/>
                </a:ext>
              </a:extLst>
            </p:cNvPr>
            <p:cNvSpPr txBox="1">
              <a:spLocks/>
            </p:cNvSpPr>
            <p:nvPr/>
          </p:nvSpPr>
          <p:spPr>
            <a:xfrm>
              <a:off x="6272419" y="1067313"/>
              <a:ext cx="3805200" cy="13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1pPr>
              <a:lvl2pPr marR="0" lvl="1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2pPr>
              <a:lvl3pPr marR="0" lvl="2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3pPr>
              <a:lvl4pPr marR="0" lvl="3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4pPr>
              <a:lvl5pPr marR="0" lvl="4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5pPr>
              <a:lvl6pPr marR="0" lvl="5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6pPr>
              <a:lvl7pPr marR="0" lvl="6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7pPr>
              <a:lvl8pPr marR="0" lvl="7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8pPr>
              <a:lvl9pPr marR="0" lvl="8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0"/>
                <a:buFont typeface="Nerko One"/>
                <a:buNone/>
                <a:tabLst/>
                <a:defRPr/>
              </a:pPr>
              <a:r>
                <a:rPr kumimoji="0" lang="en" sz="9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sym typeface="Nerko One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3.2.9. Blush Effect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338736" y="1589764"/>
            <a:ext cx="10209521" cy="66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en-US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3BC47-2A0C-971E-7A01-8EB8F13EF478}"/>
              </a:ext>
            </a:extLst>
          </p:cNvPr>
          <p:cNvSpPr txBox="1"/>
          <p:nvPr/>
        </p:nvSpPr>
        <p:spPr>
          <a:xfrm>
            <a:off x="565175" y="842565"/>
            <a:ext cx="5276862" cy="48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200" b="1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ROI:</a:t>
            </a:r>
            <a:r>
              <a:rPr lang="vi-VN" sz="2200">
                <a:latin typeface="Lato"/>
                <a:ea typeface="Lato"/>
                <a:cs typeface="Lato"/>
              </a:rPr>
              <a:t> Identifies cheek regions using landmarks (31–2 for left cheek, 35–14 for right cheek).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Blush Mask:</a:t>
            </a:r>
            <a:r>
              <a:rPr lang="vi-VN" sz="2200">
                <a:latin typeface="Lato"/>
                <a:ea typeface="Lato"/>
                <a:cs typeface="Lato"/>
              </a:rPr>
              <a:t> Applies a Gaussian-like fading with light pink ([180, 105, 255]).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Blurring:</a:t>
            </a:r>
            <a:r>
              <a:rPr lang="vi-VN" sz="2200">
                <a:latin typeface="Lato"/>
                <a:ea typeface="Lato"/>
                <a:cs typeface="Lato"/>
              </a:rPr>
              <a:t> Smoothens transitions using Gaussian blur.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Blending:</a:t>
            </a:r>
            <a:r>
              <a:rPr lang="vi-VN" sz="2200">
                <a:latin typeface="Lato"/>
                <a:ea typeface="Lato"/>
                <a:cs typeface="Lato"/>
              </a:rPr>
              <a:t> Combines the mask with the original image to control blush intensity.</a:t>
            </a:r>
          </a:p>
          <a:p>
            <a:pPr marL="285750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Output:</a:t>
            </a:r>
            <a:r>
              <a:rPr lang="vi-VN" sz="2200">
                <a:latin typeface="Lato"/>
                <a:ea typeface="Lato"/>
                <a:cs typeface="Lato"/>
              </a:rPr>
              <a:t> Adds a natural blush effect to cheeks.</a:t>
            </a:r>
          </a:p>
          <a:p>
            <a:pPr algn="l"/>
            <a:endParaRPr lang="vi-VN" sz="22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D36A013A-EFEA-E2DF-9CFD-38A417A9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16" t="18785" r="34531" b="34369"/>
          <a:stretch/>
        </p:blipFill>
        <p:spPr>
          <a:xfrm>
            <a:off x="5971761" y="1588853"/>
            <a:ext cx="5769450" cy="418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2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3.2.10. Lipstick Application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338736" y="1589764"/>
            <a:ext cx="10209521" cy="66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en-US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3BC47-2A0C-971E-7A01-8EB8F13EF478}"/>
              </a:ext>
            </a:extLst>
          </p:cNvPr>
          <p:cNvSpPr txBox="1"/>
          <p:nvPr/>
        </p:nvSpPr>
        <p:spPr>
          <a:xfrm>
            <a:off x="714262" y="548533"/>
            <a:ext cx="7446905" cy="520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vi-VN" sz="2000" b="1">
              <a:latin typeface="Lato"/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2000" b="1">
                <a:latin typeface="Lato"/>
                <a:ea typeface="Lato"/>
                <a:cs typeface="Lato"/>
              </a:rPr>
              <a:t>ROI:</a:t>
            </a:r>
            <a:r>
              <a:rPr lang="vi-VN" sz="2000">
                <a:latin typeface="Lato"/>
                <a:ea typeface="Lato"/>
                <a:cs typeface="Lato"/>
              </a:rPr>
              <a:t> Identifies the lip region using landmarks 48–60 and creates a mask.</a:t>
            </a:r>
          </a:p>
          <a:p>
            <a:pPr marL="285750" indent="-285750" algn="l">
              <a:buFont typeface="Arial"/>
              <a:buChar char="•"/>
            </a:pPr>
            <a:r>
              <a:rPr lang="vi-VN" sz="2000" b="1">
                <a:latin typeface="Lato"/>
                <a:ea typeface="Lato"/>
                <a:cs typeface="Lato"/>
              </a:rPr>
              <a:t>Color Selection:</a:t>
            </a:r>
            <a:r>
              <a:rPr lang="vi-VN" sz="2000">
                <a:latin typeface="Lato"/>
                <a:ea typeface="Lato"/>
                <a:cs typeface="Lato"/>
              </a:rPr>
              <a:t> Dynamically selects RGB values via trackbars.</a:t>
            </a:r>
          </a:p>
          <a:p>
            <a:pPr marL="285750" indent="-285750" algn="l">
              <a:buFont typeface="Arial"/>
              <a:buChar char="•"/>
            </a:pPr>
            <a:r>
              <a:rPr lang="vi-VN" sz="2000" b="1">
                <a:latin typeface="Lato"/>
                <a:ea typeface="Lato"/>
                <a:cs typeface="Lato"/>
              </a:rPr>
              <a:t>Color Layer:</a:t>
            </a:r>
            <a:r>
              <a:rPr lang="vi-VN" sz="2000">
                <a:latin typeface="Lato"/>
                <a:ea typeface="Lato"/>
                <a:cs typeface="Lato"/>
              </a:rPr>
              <a:t> Applies the selected color to the masked lip region.</a:t>
            </a:r>
          </a:p>
          <a:p>
            <a:pPr marL="285750" indent="-285750" algn="l">
              <a:buFont typeface="Arial"/>
              <a:buChar char="•"/>
            </a:pPr>
            <a:endParaRPr lang="vi-VN" sz="2000">
              <a:latin typeface="Lato"/>
              <a:ea typeface="Lato"/>
              <a:cs typeface="Lato"/>
            </a:endParaRPr>
          </a:p>
        </p:txBody>
      </p:sp>
      <p:pic>
        <p:nvPicPr>
          <p:cNvPr id="3" name="Hình ảnh 2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02A42E6E-050A-C785-0D87-D0B3D00B88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56" t="28913" r="30281" b="34348"/>
          <a:stretch/>
        </p:blipFill>
        <p:spPr>
          <a:xfrm>
            <a:off x="786847" y="3031435"/>
            <a:ext cx="5732672" cy="2898916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99D74CC-51F0-1EA2-5144-04A31999B66C}"/>
              </a:ext>
            </a:extLst>
          </p:cNvPr>
          <p:cNvSpPr txBox="1"/>
          <p:nvPr/>
        </p:nvSpPr>
        <p:spPr>
          <a:xfrm>
            <a:off x="6973128" y="3324638"/>
            <a:ext cx="469375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vi-VN" sz="2000" b="1">
                <a:latin typeface="Lato"/>
                <a:cs typeface="Arial"/>
              </a:rPr>
              <a:t>Smoothing:</a:t>
            </a:r>
            <a:r>
              <a:rPr lang="vi-VN" sz="2000">
                <a:latin typeface="Lato"/>
                <a:cs typeface="Arial"/>
              </a:rPr>
              <a:t> Uses Gaussian blur for natural transitions.</a:t>
            </a:r>
            <a:r>
              <a:rPr lang="en-US" sz="2000">
                <a:latin typeface="Lato"/>
                <a:cs typeface="Arial"/>
              </a:rPr>
              <a:t>​</a:t>
            </a:r>
            <a:endParaRPr lang="en-US" sz="2000">
              <a:latin typeface="Lato"/>
              <a:ea typeface="Lato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vi-VN" sz="2000" b="1">
                <a:latin typeface="Lato"/>
                <a:cs typeface="Arial"/>
              </a:rPr>
              <a:t>Blending:</a:t>
            </a:r>
            <a:r>
              <a:rPr lang="vi-VN" sz="2000">
                <a:latin typeface="Lato"/>
                <a:cs typeface="Arial"/>
              </a:rPr>
              <a:t> Combines the color layer with the original image.</a:t>
            </a:r>
            <a:r>
              <a:rPr lang="en-US" sz="2000">
                <a:latin typeface="Lato"/>
                <a:cs typeface="Arial"/>
              </a:rPr>
              <a:t>​</a:t>
            </a:r>
            <a:endParaRPr lang="en-US" sz="2000">
              <a:latin typeface="Lato"/>
              <a:ea typeface="Lato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vi-VN" sz="2000" b="1">
                <a:latin typeface="Lato"/>
                <a:cs typeface="Arial"/>
              </a:rPr>
              <a:t>Output:</a:t>
            </a:r>
            <a:r>
              <a:rPr lang="vi-VN" sz="2000">
                <a:latin typeface="Lato"/>
                <a:cs typeface="Arial"/>
              </a:rPr>
              <a:t> Enhances the lips with a realistic and customizable lipstick effect.</a:t>
            </a:r>
            <a:r>
              <a:rPr lang="en-US" sz="2000">
                <a:latin typeface="Lato"/>
                <a:cs typeface="Arial"/>
              </a:rPr>
              <a:t>​</a:t>
            </a:r>
            <a:endParaRPr lang="en-US" sz="2000">
              <a:latin typeface="Lato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94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3.3. Complexity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338736" y="1589764"/>
            <a:ext cx="10209521" cy="66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en-US" sz="28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3BC47-2A0C-971E-7A01-8EB8F13EF478}"/>
              </a:ext>
            </a:extLst>
          </p:cNvPr>
          <p:cNvSpPr txBox="1"/>
          <p:nvPr/>
        </p:nvSpPr>
        <p:spPr>
          <a:xfrm>
            <a:off x="1074556" y="1848901"/>
            <a:ext cx="10287839" cy="489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r>
              <a:rPr lang="vi-VN" sz="2400" b="1">
                <a:latin typeface="Lato"/>
                <a:ea typeface="Lato"/>
                <a:cs typeface="Lato"/>
              </a:rPr>
              <a:t>Face Detection:</a:t>
            </a:r>
            <a:r>
              <a:rPr lang="vi-VN" sz="2400">
                <a:latin typeface="Lato"/>
                <a:ea typeface="Lato"/>
                <a:cs typeface="Lato"/>
              </a:rPr>
              <a:t> O(n) per frame, where n is the number of faces in a frame.</a:t>
            </a:r>
          </a:p>
          <a:p>
            <a:pPr algn="l"/>
            <a:endParaRPr lang="vi-VN" sz="2400">
              <a:latin typeface="Lato"/>
              <a:ea typeface="Lato"/>
              <a:cs typeface="Lato"/>
            </a:endParaRPr>
          </a:p>
          <a:p>
            <a:pPr algn="l"/>
            <a:r>
              <a:rPr lang="vi-VN" sz="2400" b="1">
                <a:latin typeface="Lato"/>
                <a:ea typeface="Lato"/>
                <a:cs typeface="Lato"/>
              </a:rPr>
              <a:t>Landmark Extraction: </a:t>
            </a:r>
            <a:r>
              <a:rPr lang="vi-VN" sz="2400">
                <a:latin typeface="Lato"/>
                <a:ea typeface="Lato"/>
                <a:cs typeface="Lato"/>
              </a:rPr>
              <a:t>O(m) where m=68 (Dlib’s model).</a:t>
            </a:r>
          </a:p>
          <a:p>
            <a:pPr algn="l"/>
            <a:endParaRPr lang="vi-VN" sz="2400">
              <a:latin typeface="Lato"/>
              <a:ea typeface="Lato"/>
              <a:cs typeface="Lato"/>
            </a:endParaRPr>
          </a:p>
          <a:p>
            <a:pPr algn="l"/>
            <a:r>
              <a:rPr lang="vi-VN" sz="2400" b="1">
                <a:latin typeface="Lato"/>
                <a:ea typeface="Lato"/>
                <a:cs typeface="Lato"/>
              </a:rPr>
              <a:t>Filter Application:</a:t>
            </a:r>
            <a:r>
              <a:rPr lang="vi-VN" sz="2400">
                <a:latin typeface="Lato"/>
                <a:ea typeface="Lato"/>
                <a:cs typeface="Lato"/>
              </a:rPr>
              <a:t> Ranges from O(k) for color adjustments to O(k2) for skin smoothing.</a:t>
            </a:r>
            <a:endParaRPr lang="vi-VN" sz="2400">
              <a:latin typeface="Cascadia Mono Light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795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959" y="4102320"/>
            <a:ext cx="6221492" cy="365125"/>
          </a:xfrm>
        </p:spPr>
        <p:txBody>
          <a:bodyPr lIns="91440" tIns="45720" rIns="91440" bIns="45720" anchor="t"/>
          <a:lstStyle/>
          <a:p>
            <a:pPr algn="ctr"/>
            <a:r>
              <a:rPr lang="vi-VN" sz="4400" err="1">
                <a:latin typeface="Lato"/>
                <a:ea typeface="Lato"/>
                <a:cs typeface="Lato"/>
              </a:rPr>
              <a:t>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4C6DC2-F0B2-A7D4-F5B2-ED6486E773DB}"/>
              </a:ext>
            </a:extLst>
          </p:cNvPr>
          <p:cNvGrpSpPr/>
          <p:nvPr/>
        </p:nvGrpSpPr>
        <p:grpSpPr>
          <a:xfrm>
            <a:off x="6450402" y="1886222"/>
            <a:ext cx="3805200" cy="1890054"/>
            <a:chOff x="6272419" y="919333"/>
            <a:chExt cx="3805200" cy="1890054"/>
          </a:xfrm>
        </p:grpSpPr>
        <p:grpSp>
          <p:nvGrpSpPr>
            <p:cNvPr id="19" name="Google Shape;2229;p36">
              <a:extLst>
                <a:ext uri="{FF2B5EF4-FFF2-40B4-BE49-F238E27FC236}">
                  <a16:creationId xmlns:a16="http://schemas.microsoft.com/office/drawing/2014/main" id="{CD232DEF-B17D-6EBF-686C-A14EBCC338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85776" y="919333"/>
              <a:ext cx="1934453" cy="1890054"/>
              <a:chOff x="1192016" y="2011911"/>
              <a:chExt cx="162673" cy="158936"/>
            </a:xfrm>
          </p:grpSpPr>
          <p:sp>
            <p:nvSpPr>
              <p:cNvPr id="20" name="Google Shape;2230;p36">
                <a:extLst>
                  <a:ext uri="{FF2B5EF4-FFF2-40B4-BE49-F238E27FC236}">
                    <a16:creationId xmlns:a16="http://schemas.microsoft.com/office/drawing/2014/main" id="{012B90BA-5DE3-032F-56BB-A1C47A931B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00" y="2014273"/>
                <a:ext cx="157504" cy="150318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054" extrusionOk="0">
                    <a:moveTo>
                      <a:pt x="1658" y="0"/>
                    </a:moveTo>
                    <a:cubicBezTo>
                      <a:pt x="1043" y="0"/>
                      <a:pt x="505" y="306"/>
                      <a:pt x="1" y="647"/>
                    </a:cubicBezTo>
                    <a:cubicBezTo>
                      <a:pt x="1" y="647"/>
                      <a:pt x="1" y="658"/>
                      <a:pt x="14" y="658"/>
                    </a:cubicBezTo>
                    <a:cubicBezTo>
                      <a:pt x="494" y="350"/>
                      <a:pt x="1060" y="84"/>
                      <a:pt x="1652" y="84"/>
                    </a:cubicBezTo>
                    <a:cubicBezTo>
                      <a:pt x="1689" y="84"/>
                      <a:pt x="1727" y="85"/>
                      <a:pt x="1765" y="87"/>
                    </a:cubicBezTo>
                    <a:cubicBezTo>
                      <a:pt x="2373" y="112"/>
                      <a:pt x="3017" y="537"/>
                      <a:pt x="3030" y="1206"/>
                    </a:cubicBezTo>
                    <a:cubicBezTo>
                      <a:pt x="3030" y="1802"/>
                      <a:pt x="2543" y="2361"/>
                      <a:pt x="2057" y="2653"/>
                    </a:cubicBezTo>
                    <a:cubicBezTo>
                      <a:pt x="1712" y="2863"/>
                      <a:pt x="1325" y="2967"/>
                      <a:pt x="933" y="2967"/>
                    </a:cubicBezTo>
                    <a:cubicBezTo>
                      <a:pt x="690" y="2967"/>
                      <a:pt x="446" y="2927"/>
                      <a:pt x="208" y="2847"/>
                    </a:cubicBezTo>
                    <a:cubicBezTo>
                      <a:pt x="204" y="2847"/>
                      <a:pt x="201" y="2846"/>
                      <a:pt x="197" y="2846"/>
                    </a:cubicBezTo>
                    <a:cubicBezTo>
                      <a:pt x="144" y="2846"/>
                      <a:pt x="127" y="2921"/>
                      <a:pt x="184" y="2933"/>
                    </a:cubicBezTo>
                    <a:cubicBezTo>
                      <a:pt x="424" y="3014"/>
                      <a:pt x="671" y="3053"/>
                      <a:pt x="915" y="3053"/>
                    </a:cubicBezTo>
                    <a:cubicBezTo>
                      <a:pt x="1694" y="3053"/>
                      <a:pt x="2445" y="2655"/>
                      <a:pt x="2871" y="1960"/>
                    </a:cubicBezTo>
                    <a:cubicBezTo>
                      <a:pt x="3127" y="1547"/>
                      <a:pt x="3200" y="1060"/>
                      <a:pt x="2932" y="634"/>
                    </a:cubicBezTo>
                    <a:cubicBezTo>
                      <a:pt x="2665" y="233"/>
                      <a:pt x="2203" y="26"/>
                      <a:pt x="1728" y="2"/>
                    </a:cubicBezTo>
                    <a:cubicBezTo>
                      <a:pt x="1705" y="1"/>
                      <a:pt x="1681" y="0"/>
                      <a:pt x="1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231;p36">
                <a:extLst>
                  <a:ext uri="{FF2B5EF4-FFF2-40B4-BE49-F238E27FC236}">
                    <a16:creationId xmlns:a16="http://schemas.microsoft.com/office/drawing/2014/main" id="{2E99BB72-776D-1161-B4CD-CB9FBEAA18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016" y="2148796"/>
                <a:ext cx="34257" cy="2205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48" extrusionOk="0">
                    <a:moveTo>
                      <a:pt x="11" y="0"/>
                    </a:moveTo>
                    <a:cubicBezTo>
                      <a:pt x="4" y="0"/>
                      <a:pt x="0" y="9"/>
                      <a:pt x="9" y="17"/>
                    </a:cubicBezTo>
                    <a:cubicBezTo>
                      <a:pt x="143" y="236"/>
                      <a:pt x="362" y="370"/>
                      <a:pt x="617" y="443"/>
                    </a:cubicBezTo>
                    <a:cubicBezTo>
                      <a:pt x="624" y="446"/>
                      <a:pt x="630" y="447"/>
                      <a:pt x="636" y="447"/>
                    </a:cubicBezTo>
                    <a:cubicBezTo>
                      <a:pt x="682" y="447"/>
                      <a:pt x="695" y="369"/>
                      <a:pt x="642" y="358"/>
                    </a:cubicBezTo>
                    <a:cubicBezTo>
                      <a:pt x="410" y="285"/>
                      <a:pt x="204" y="151"/>
                      <a:pt x="21" y="5"/>
                    </a:cubicBezTo>
                    <a:cubicBezTo>
                      <a:pt x="18" y="2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32;p36">
                <a:extLst>
                  <a:ext uri="{FF2B5EF4-FFF2-40B4-BE49-F238E27FC236}">
                    <a16:creationId xmlns:a16="http://schemas.microsoft.com/office/drawing/2014/main" id="{50CFC65B-E41C-C8E5-204C-56189E4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12" y="2151356"/>
                <a:ext cx="35192" cy="585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19" extrusionOk="0">
                    <a:moveTo>
                      <a:pt x="644" y="1"/>
                    </a:moveTo>
                    <a:cubicBezTo>
                      <a:pt x="640" y="1"/>
                      <a:pt x="637" y="1"/>
                      <a:pt x="633" y="2"/>
                    </a:cubicBezTo>
                    <a:cubicBezTo>
                      <a:pt x="513" y="16"/>
                      <a:pt x="393" y="22"/>
                      <a:pt x="273" y="22"/>
                    </a:cubicBezTo>
                    <a:cubicBezTo>
                      <a:pt x="186" y="22"/>
                      <a:pt x="100" y="19"/>
                      <a:pt x="13" y="14"/>
                    </a:cubicBezTo>
                    <a:cubicBezTo>
                      <a:pt x="1" y="14"/>
                      <a:pt x="1" y="38"/>
                      <a:pt x="13" y="38"/>
                    </a:cubicBezTo>
                    <a:cubicBezTo>
                      <a:pt x="157" y="94"/>
                      <a:pt x="290" y="119"/>
                      <a:pt x="429" y="119"/>
                    </a:cubicBezTo>
                    <a:cubicBezTo>
                      <a:pt x="503" y="119"/>
                      <a:pt x="578" y="112"/>
                      <a:pt x="657" y="99"/>
                    </a:cubicBezTo>
                    <a:cubicBezTo>
                      <a:pt x="715" y="88"/>
                      <a:pt x="697" y="1"/>
                      <a:pt x="6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233;p36">
                <a:extLst>
                  <a:ext uri="{FF2B5EF4-FFF2-40B4-BE49-F238E27FC236}">
                    <a16:creationId xmlns:a16="http://schemas.microsoft.com/office/drawing/2014/main" id="{86F017C3-8BAD-BC3B-7D75-5170CBFF31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11" y="2011911"/>
                <a:ext cx="149678" cy="154551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3140" extrusionOk="0">
                    <a:moveTo>
                      <a:pt x="1776" y="1"/>
                    </a:moveTo>
                    <a:cubicBezTo>
                      <a:pt x="1143" y="1"/>
                      <a:pt x="524" y="269"/>
                      <a:pt x="13" y="609"/>
                    </a:cubicBezTo>
                    <a:cubicBezTo>
                      <a:pt x="0" y="609"/>
                      <a:pt x="13" y="622"/>
                      <a:pt x="25" y="622"/>
                    </a:cubicBezTo>
                    <a:cubicBezTo>
                      <a:pt x="515" y="313"/>
                      <a:pt x="1134" y="59"/>
                      <a:pt x="1730" y="59"/>
                    </a:cubicBezTo>
                    <a:cubicBezTo>
                      <a:pt x="1770" y="59"/>
                      <a:pt x="1809" y="60"/>
                      <a:pt x="1849" y="62"/>
                    </a:cubicBezTo>
                    <a:cubicBezTo>
                      <a:pt x="2141" y="74"/>
                      <a:pt x="2445" y="171"/>
                      <a:pt x="2640" y="403"/>
                    </a:cubicBezTo>
                    <a:cubicBezTo>
                      <a:pt x="2859" y="658"/>
                      <a:pt x="2919" y="1023"/>
                      <a:pt x="2846" y="1351"/>
                    </a:cubicBezTo>
                    <a:cubicBezTo>
                      <a:pt x="2605" y="2415"/>
                      <a:pt x="1452" y="3064"/>
                      <a:pt x="407" y="3064"/>
                    </a:cubicBezTo>
                    <a:cubicBezTo>
                      <a:pt x="294" y="3064"/>
                      <a:pt x="182" y="3057"/>
                      <a:pt x="73" y="3041"/>
                    </a:cubicBezTo>
                    <a:cubicBezTo>
                      <a:pt x="70" y="3040"/>
                      <a:pt x="66" y="3040"/>
                      <a:pt x="63" y="3040"/>
                    </a:cubicBezTo>
                    <a:cubicBezTo>
                      <a:pt x="23" y="3040"/>
                      <a:pt x="16" y="3104"/>
                      <a:pt x="62" y="3114"/>
                    </a:cubicBezTo>
                    <a:cubicBezTo>
                      <a:pt x="180" y="3131"/>
                      <a:pt x="300" y="3139"/>
                      <a:pt x="419" y="3139"/>
                    </a:cubicBezTo>
                    <a:cubicBezTo>
                      <a:pt x="1253" y="3139"/>
                      <a:pt x="2079" y="2738"/>
                      <a:pt x="2578" y="2057"/>
                    </a:cubicBezTo>
                    <a:cubicBezTo>
                      <a:pt x="2870" y="1655"/>
                      <a:pt x="3041" y="1120"/>
                      <a:pt x="2846" y="633"/>
                    </a:cubicBezTo>
                    <a:cubicBezTo>
                      <a:pt x="2676" y="196"/>
                      <a:pt x="2226" y="1"/>
                      <a:pt x="17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2236;p36">
              <a:extLst>
                <a:ext uri="{FF2B5EF4-FFF2-40B4-BE49-F238E27FC236}">
                  <a16:creationId xmlns:a16="http://schemas.microsoft.com/office/drawing/2014/main" id="{B8BCF08F-138E-D8F7-6E2A-2F5DC7B89C64}"/>
                </a:ext>
              </a:extLst>
            </p:cNvPr>
            <p:cNvSpPr txBox="1">
              <a:spLocks/>
            </p:cNvSpPr>
            <p:nvPr/>
          </p:nvSpPr>
          <p:spPr>
            <a:xfrm>
              <a:off x="6272419" y="1077896"/>
              <a:ext cx="3805200" cy="13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1pPr>
              <a:lvl2pPr marR="0" lvl="1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2pPr>
              <a:lvl3pPr marR="0" lvl="2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3pPr>
              <a:lvl4pPr marR="0" lvl="3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4pPr>
              <a:lvl5pPr marR="0" lvl="4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5pPr>
              <a:lvl6pPr marR="0" lvl="5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6pPr>
              <a:lvl7pPr marR="0" lvl="6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7pPr>
              <a:lvl8pPr marR="0" lvl="7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8pPr>
              <a:lvl9pPr marR="0" lvl="8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0"/>
                <a:buFont typeface="Nerko One"/>
                <a:buNone/>
                <a:tabLst/>
                <a:defRPr/>
              </a:pPr>
              <a:r>
                <a:rPr lang="en" sz="9600" kern="0">
                  <a:solidFill>
                    <a:srgbClr val="000000"/>
                  </a:solidFill>
                  <a:latin typeface="Lato"/>
                </a:rPr>
                <a:t>04</a:t>
              </a:r>
              <a:endParaRPr kumimoji="0" lang="en" sz="9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sym typeface="Nerko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82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 b="0">
                <a:latin typeface="Lato"/>
                <a:ea typeface="Lato"/>
                <a:cs typeface="Lato"/>
              </a:rPr>
              <a:t>4.1. Experimental Setup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1661D3-332A-5DC4-0828-890FA384309C}"/>
              </a:ext>
            </a:extLst>
          </p:cNvPr>
          <p:cNvSpPr txBox="1"/>
          <p:nvPr/>
        </p:nvSpPr>
        <p:spPr>
          <a:xfrm>
            <a:off x="723398" y="1033896"/>
            <a:ext cx="6341766" cy="136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600"/>
              <a:buFont typeface="Coming Soon"/>
              <a:buNone/>
              <a:defRPr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endParaRPr lang="en-US" sz="2400" b="1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scadia Mono Light"/>
                <a:ea typeface="Lato"/>
                <a:cs typeface="Lato"/>
              </a:rPr>
              <a:t>Hardware:</a:t>
            </a:r>
            <a:r>
              <a:rPr lang="en-US" sz="2400">
                <a:solidFill>
                  <a:srgbClr val="000000"/>
                </a:solidFill>
                <a:latin typeface="Cascadia Mono Light"/>
                <a:ea typeface="Lato"/>
                <a:cs typeface="Lato"/>
              </a:rPr>
              <a:t> Consumer-grade laptop with a webcam.</a:t>
            </a:r>
            <a:endParaRPr lang="en-US" sz="2400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scadia Mono Light"/>
                <a:ea typeface="Lato"/>
                <a:cs typeface="Lato"/>
              </a:rPr>
              <a:t>Input:</a:t>
            </a:r>
            <a:r>
              <a:rPr lang="en-US" sz="2400">
                <a:solidFill>
                  <a:srgbClr val="000000"/>
                </a:solidFill>
                <a:latin typeface="Cascadia Mono Light"/>
                <a:ea typeface="Lato"/>
                <a:cs typeface="Lato"/>
              </a:rPr>
              <a:t> Live webcam feed.</a:t>
            </a:r>
            <a:endParaRPr lang="en-US" sz="2400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Cascadia Mono Light"/>
                <a:ea typeface="Lato"/>
                <a:cs typeface="Lato"/>
              </a:rPr>
              <a:t>Metrics:</a:t>
            </a:r>
            <a:r>
              <a:rPr lang="en-US" sz="2400">
                <a:solidFill>
                  <a:srgbClr val="000000"/>
                </a:solidFill>
                <a:latin typeface="Cascadia Mono Light"/>
                <a:ea typeface="Lato"/>
                <a:cs typeface="Lato"/>
              </a:rPr>
              <a:t> FPS, PSNR, MSE (100 frames), and visual assessment for qualitative evaluation.</a:t>
            </a:r>
            <a:endParaRPr lang="en-US" sz="2400">
              <a:ea typeface="Lato"/>
              <a:cs typeface="Lato"/>
            </a:endParaRPr>
          </a:p>
          <a:p>
            <a:pPr algn="l"/>
            <a:endParaRPr lang="en-US" sz="240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 descr="Liveness Detection with OpenCV Demo - YouTube">
            <a:extLst>
              <a:ext uri="{FF2B5EF4-FFF2-40B4-BE49-F238E27FC236}">
                <a16:creationId xmlns:a16="http://schemas.microsoft.com/office/drawing/2014/main" id="{6D3B8625-7197-2CFC-5018-68191F40C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08" r="9702" b="-230"/>
          <a:stretch/>
        </p:blipFill>
        <p:spPr>
          <a:xfrm>
            <a:off x="7353247" y="1034648"/>
            <a:ext cx="4428255" cy="3061374"/>
          </a:xfrm>
          <a:prstGeom prst="rect">
            <a:avLst/>
          </a:prstGeom>
        </p:spPr>
      </p:pic>
      <p:pic>
        <p:nvPicPr>
          <p:cNvPr id="5" name="Hình ảnh 4" descr="PDF] On the Computation of PSNR for a Set of Images or Video | Semantic  Scholar">
            <a:extLst>
              <a:ext uri="{FF2B5EF4-FFF2-40B4-BE49-F238E27FC236}">
                <a16:creationId xmlns:a16="http://schemas.microsoft.com/office/drawing/2014/main" id="{F971348E-9068-A2DD-8C26-1895A0B0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84" y="3504341"/>
            <a:ext cx="4815615" cy="2358132"/>
          </a:xfrm>
          <a:prstGeom prst="rect">
            <a:avLst/>
          </a:prstGeom>
        </p:spPr>
      </p:pic>
      <p:pic>
        <p:nvPicPr>
          <p:cNvPr id="6" name="Hình ảnh 5" descr="Ảnh có chứa Mặt người, người, trang phục, cười&#10;&#10;Mô tả được tự động tạo">
            <a:extLst>
              <a:ext uri="{FF2B5EF4-FFF2-40B4-BE49-F238E27FC236}">
                <a16:creationId xmlns:a16="http://schemas.microsoft.com/office/drawing/2014/main" id="{BBAEC2B3-DF7C-ED0E-4886-5AD0503B9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799" y="3503951"/>
            <a:ext cx="4440837" cy="2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8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 b="0"/>
              <a:t>4.2. Evaluation Metrics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Google Shape;1818;p33">
            <a:extLst>
              <a:ext uri="{FF2B5EF4-FFF2-40B4-BE49-F238E27FC236}">
                <a16:creationId xmlns:a16="http://schemas.microsoft.com/office/drawing/2014/main" id="{3E1F8CEA-2BFD-44E1-9068-E399D095CE79}"/>
              </a:ext>
            </a:extLst>
          </p:cNvPr>
          <p:cNvSpPr txBox="1">
            <a:spLocks/>
          </p:cNvSpPr>
          <p:nvPr/>
        </p:nvSpPr>
        <p:spPr>
          <a:xfrm>
            <a:off x="1931295" y="783359"/>
            <a:ext cx="8049028" cy="71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600"/>
              <a:buFont typeface="Coming Soon"/>
              <a:buNone/>
              <a:defRPr sz="2400">
                <a:solidFill>
                  <a:schemeClr val="dk1"/>
                </a:solidFill>
                <a:latin typeface="#9Slide03 BoosterNextFYBlack" panose="02000A03000000020004" pitchFamily="2" charset="0"/>
                <a:ea typeface="Nerko One"/>
                <a:cs typeface="Nerko One"/>
                <a:sym typeface="Nerko One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ing Soon"/>
              <a:buNone/>
              <a:tabLst/>
              <a:defRPr/>
            </a:pPr>
            <a:endParaRPr kumimoji="0" lang="vi-VN" sz="4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Nerko O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8C2A2-3D69-FF1D-B316-CD0F35207644}"/>
              </a:ext>
            </a:extLst>
          </p:cNvPr>
          <p:cNvSpPr txBox="1"/>
          <p:nvPr/>
        </p:nvSpPr>
        <p:spPr>
          <a:xfrm>
            <a:off x="686336" y="922048"/>
            <a:ext cx="4892554" cy="513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marL="285750" indent="-285750" algn="l">
              <a:buFont typeface="Arial"/>
              <a:buChar char="•"/>
            </a:pPr>
            <a:endParaRPr lang="en-US" sz="2000" kern="0">
              <a:ea typeface="Lato"/>
              <a:cs typeface="Lato"/>
            </a:endParaRPr>
          </a:p>
          <a:p>
            <a:pPr marL="285750" indent="-285750" algn="l">
              <a:buClr>
                <a:srgbClr val="000000"/>
              </a:buClr>
              <a:buFont typeface="Arial,Sans-Serif"/>
              <a:buChar char="•"/>
            </a:pPr>
            <a:r>
              <a:rPr lang="en-US" sz="2000" b="1" kern="0">
                <a:latin typeface="Arial"/>
                <a:cs typeface="Arial"/>
              </a:rPr>
              <a:t>FPS:</a:t>
            </a:r>
            <a:r>
              <a:rPr lang="en-US" sz="2000" kern="0">
                <a:latin typeface="Arial"/>
                <a:cs typeface="Arial"/>
              </a:rPr>
              <a:t> Measures real-time performance</a:t>
            </a:r>
          </a:p>
          <a:p>
            <a:pPr marL="285750" indent="-285750" algn="l">
              <a:buClr>
                <a:srgbClr val="000000"/>
              </a:buClr>
              <a:buFont typeface="Arial,Sans-Serif"/>
              <a:buChar char="•"/>
            </a:pPr>
            <a:r>
              <a:rPr lang="en-US" sz="2000" b="1" kern="0">
                <a:latin typeface="Arial"/>
                <a:cs typeface="Arial"/>
              </a:rPr>
              <a:t>PSNR:</a:t>
            </a:r>
            <a:r>
              <a:rPr lang="en-US" sz="2000" kern="0">
                <a:latin typeface="Arial"/>
                <a:cs typeface="Arial"/>
              </a:rPr>
              <a:t> Evaluates image quality; higher is better</a:t>
            </a:r>
          </a:p>
          <a:p>
            <a:pPr marL="285750" indent="-285750" algn="l">
              <a:buClr>
                <a:srgbClr val="000000"/>
              </a:buClr>
              <a:buFont typeface="Arial,Sans-Serif"/>
              <a:buChar char="•"/>
            </a:pPr>
            <a:r>
              <a:rPr lang="en-US" sz="2000" b="1" kern="0">
                <a:latin typeface="Arial"/>
                <a:cs typeface="Arial"/>
              </a:rPr>
              <a:t>MSE:</a:t>
            </a:r>
            <a:r>
              <a:rPr lang="en-US" sz="2000" kern="0">
                <a:latin typeface="Arial"/>
                <a:cs typeface="Arial"/>
              </a:rPr>
              <a:t> Measures pixel intensity differences; lower is better</a:t>
            </a:r>
          </a:p>
          <a:p>
            <a:pPr marL="285750" indent="-285750" algn="l">
              <a:buClr>
                <a:srgbClr val="000000"/>
              </a:buClr>
              <a:buFont typeface="Arial,Sans-Serif"/>
              <a:buChar char="•"/>
            </a:pPr>
            <a:r>
              <a:rPr lang="en-US" sz="2000" b="1" kern="0">
                <a:latin typeface="Arial"/>
                <a:cs typeface="Arial"/>
              </a:rPr>
              <a:t>Visual Inspection:</a:t>
            </a:r>
            <a:r>
              <a:rPr lang="en-US" sz="2000" kern="0">
                <a:latin typeface="Arial"/>
                <a:cs typeface="Arial"/>
              </a:rPr>
              <a:t> Observes alignment and aesthetics for accessory filters over 100 frames under dynamic conditions.</a:t>
            </a:r>
          </a:p>
          <a:p>
            <a:pPr marL="285750" indent="-285750" algn="l">
              <a:buClr>
                <a:srgbClr val="000000"/>
              </a:buClr>
              <a:buFont typeface="Arial,Sans-Serif"/>
              <a:buChar char="•"/>
            </a:pPr>
            <a:r>
              <a:rPr lang="en-US" sz="2000" b="1" kern="0">
                <a:latin typeface="Arial"/>
                <a:cs typeface="Arial"/>
              </a:rPr>
              <a:t>Implementation:</a:t>
            </a:r>
            <a:r>
              <a:rPr lang="en-US" sz="2000" kern="0">
                <a:latin typeface="Arial"/>
                <a:cs typeface="Arial"/>
              </a:rPr>
              <a:t> Filters applied to live webcam frames; metrics computed per frame and averaged.</a:t>
            </a:r>
          </a:p>
          <a:p>
            <a:pPr marL="285750" indent="-285750" algn="l"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en-US" sz="2000" kern="0">
              <a:latin typeface="Lato"/>
              <a:ea typeface="Lato"/>
              <a:cs typeface="Lato"/>
            </a:endParaRPr>
          </a:p>
          <a:p>
            <a:pPr marL="285750" indent="-285750" algn="l">
              <a:buClr>
                <a:srgbClr val="000000"/>
              </a:buClr>
              <a:buFont typeface="Arial"/>
              <a:buChar char="•"/>
            </a:pPr>
            <a:endParaRPr lang="en-US" sz="2000" kern="0">
              <a:ea typeface="Lato"/>
              <a:cs typeface="Lato"/>
            </a:endParaRPr>
          </a:p>
          <a:p>
            <a:pPr marL="285750" indent="-285750" algn="l">
              <a:buFont typeface="Arial"/>
              <a:buChar char="•"/>
            </a:pPr>
            <a:endParaRPr lang="en-US"/>
          </a:p>
        </p:txBody>
      </p:sp>
      <p:pic>
        <p:nvPicPr>
          <p:cNvPr id="3" name="Hình ảnh 2" descr="Ảnh có chứa văn bản, ảnh chụp màn hình, phần mềm, Biểu tượng máy tính&#10;&#10;Mô tả được tự động tạo">
            <a:extLst>
              <a:ext uri="{FF2B5EF4-FFF2-40B4-BE49-F238E27FC236}">
                <a16:creationId xmlns:a16="http://schemas.microsoft.com/office/drawing/2014/main" id="{8B390F38-1F2C-8B57-742D-A979A27C5C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549" t="45245" r="7940" b="17065"/>
          <a:stretch/>
        </p:blipFill>
        <p:spPr>
          <a:xfrm>
            <a:off x="6096000" y="1383196"/>
            <a:ext cx="5454634" cy="42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 b="0"/>
              <a:t>4.3. Experimental Results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" name="Google Shape;1818;p33">
            <a:extLst>
              <a:ext uri="{FF2B5EF4-FFF2-40B4-BE49-F238E27FC236}">
                <a16:creationId xmlns:a16="http://schemas.microsoft.com/office/drawing/2014/main" id="{3E1F8CEA-2BFD-44E1-9068-E399D095CE79}"/>
              </a:ext>
            </a:extLst>
          </p:cNvPr>
          <p:cNvSpPr txBox="1">
            <a:spLocks/>
          </p:cNvSpPr>
          <p:nvPr/>
        </p:nvSpPr>
        <p:spPr>
          <a:xfrm>
            <a:off x="1931295" y="783359"/>
            <a:ext cx="8049028" cy="71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600"/>
              <a:buFont typeface="Coming Soon"/>
              <a:buNone/>
              <a:defRPr sz="2400">
                <a:solidFill>
                  <a:schemeClr val="dk1"/>
                </a:solidFill>
                <a:latin typeface="#9Slide03 BoosterNextFYBlack" panose="02000A03000000020004" pitchFamily="2" charset="0"/>
                <a:ea typeface="Nerko One"/>
                <a:cs typeface="Nerko One"/>
                <a:sym typeface="Nerko One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ing Soon"/>
              <a:buNone/>
              <a:tabLst/>
              <a:defRPr/>
            </a:pPr>
            <a:endParaRPr kumimoji="0" lang="vi-VN" sz="40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/>
              <a:ea typeface="Lato"/>
              <a:cs typeface="Lato"/>
              <a:sym typeface="Nerko One"/>
            </a:endParaRPr>
          </a:p>
        </p:txBody>
      </p:sp>
      <p:pic>
        <p:nvPicPr>
          <p:cNvPr id="5" name="Hình ảnh 4" descr="Ảnh có chứa văn bản, ảnh chụp màn hình, phần mềm, Biểu tượng máy tính&#10;&#10;Mô tả được tự động tạo">
            <a:extLst>
              <a:ext uri="{FF2B5EF4-FFF2-40B4-BE49-F238E27FC236}">
                <a16:creationId xmlns:a16="http://schemas.microsoft.com/office/drawing/2014/main" id="{43BF1B8D-B580-C7B4-04D0-AE7D0746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549" t="45245" r="7940" b="17065"/>
          <a:stretch/>
        </p:blipFill>
        <p:spPr>
          <a:xfrm>
            <a:off x="641902" y="1062147"/>
            <a:ext cx="5454634" cy="4210647"/>
          </a:xfrm>
          <a:prstGeom prst="rect">
            <a:avLst/>
          </a:prstGeom>
        </p:spPr>
      </p:pic>
      <p:pic>
        <p:nvPicPr>
          <p:cNvPr id="6" name="Hình ảnh 5" descr="Ảnh có chứa Mặt người, ảnh ghép tổng hợp, cười, trang phục&#10;&#10;Mô tả được tự động tạo">
            <a:extLst>
              <a:ext uri="{FF2B5EF4-FFF2-40B4-BE49-F238E27FC236}">
                <a16:creationId xmlns:a16="http://schemas.microsoft.com/office/drawing/2014/main" id="{2D8C53AD-8D63-99D7-6E28-65DA55FB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860" y="2008683"/>
            <a:ext cx="4764668" cy="306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62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959" y="4203402"/>
            <a:ext cx="6221492" cy="365125"/>
          </a:xfrm>
        </p:spPr>
        <p:txBody>
          <a:bodyPr lIns="91440" tIns="45720" rIns="91440" bIns="45720" anchor="t"/>
          <a:lstStyle/>
          <a:p>
            <a:pPr algn="ctr"/>
            <a:r>
              <a:rPr lang="vi-VN" sz="4400" err="1">
                <a:latin typeface="Lato"/>
                <a:ea typeface="Lato"/>
                <a:cs typeface="Lato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4C6DC2-F0B2-A7D4-F5B2-ED6486E773DB}"/>
              </a:ext>
            </a:extLst>
          </p:cNvPr>
          <p:cNvGrpSpPr/>
          <p:nvPr/>
        </p:nvGrpSpPr>
        <p:grpSpPr>
          <a:xfrm>
            <a:off x="6450402" y="1971753"/>
            <a:ext cx="3805200" cy="1890054"/>
            <a:chOff x="6272419" y="919333"/>
            <a:chExt cx="3805200" cy="1890054"/>
          </a:xfrm>
        </p:grpSpPr>
        <p:grpSp>
          <p:nvGrpSpPr>
            <p:cNvPr id="19" name="Google Shape;2229;p36">
              <a:extLst>
                <a:ext uri="{FF2B5EF4-FFF2-40B4-BE49-F238E27FC236}">
                  <a16:creationId xmlns:a16="http://schemas.microsoft.com/office/drawing/2014/main" id="{CD232DEF-B17D-6EBF-686C-A14EBCC338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85776" y="919333"/>
              <a:ext cx="1934453" cy="1890054"/>
              <a:chOff x="1192016" y="2011911"/>
              <a:chExt cx="162673" cy="158936"/>
            </a:xfrm>
          </p:grpSpPr>
          <p:sp>
            <p:nvSpPr>
              <p:cNvPr id="20" name="Google Shape;2230;p36">
                <a:extLst>
                  <a:ext uri="{FF2B5EF4-FFF2-40B4-BE49-F238E27FC236}">
                    <a16:creationId xmlns:a16="http://schemas.microsoft.com/office/drawing/2014/main" id="{012B90BA-5DE3-032F-56BB-A1C47A931B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00" y="2014273"/>
                <a:ext cx="157504" cy="150318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054" extrusionOk="0">
                    <a:moveTo>
                      <a:pt x="1658" y="0"/>
                    </a:moveTo>
                    <a:cubicBezTo>
                      <a:pt x="1043" y="0"/>
                      <a:pt x="505" y="306"/>
                      <a:pt x="1" y="647"/>
                    </a:cubicBezTo>
                    <a:cubicBezTo>
                      <a:pt x="1" y="647"/>
                      <a:pt x="1" y="658"/>
                      <a:pt x="14" y="658"/>
                    </a:cubicBezTo>
                    <a:cubicBezTo>
                      <a:pt x="494" y="350"/>
                      <a:pt x="1060" y="84"/>
                      <a:pt x="1652" y="84"/>
                    </a:cubicBezTo>
                    <a:cubicBezTo>
                      <a:pt x="1689" y="84"/>
                      <a:pt x="1727" y="85"/>
                      <a:pt x="1765" y="87"/>
                    </a:cubicBezTo>
                    <a:cubicBezTo>
                      <a:pt x="2373" y="112"/>
                      <a:pt x="3017" y="537"/>
                      <a:pt x="3030" y="1206"/>
                    </a:cubicBezTo>
                    <a:cubicBezTo>
                      <a:pt x="3030" y="1802"/>
                      <a:pt x="2543" y="2361"/>
                      <a:pt x="2057" y="2653"/>
                    </a:cubicBezTo>
                    <a:cubicBezTo>
                      <a:pt x="1712" y="2863"/>
                      <a:pt x="1325" y="2967"/>
                      <a:pt x="933" y="2967"/>
                    </a:cubicBezTo>
                    <a:cubicBezTo>
                      <a:pt x="690" y="2967"/>
                      <a:pt x="446" y="2927"/>
                      <a:pt x="208" y="2847"/>
                    </a:cubicBezTo>
                    <a:cubicBezTo>
                      <a:pt x="204" y="2847"/>
                      <a:pt x="201" y="2846"/>
                      <a:pt x="197" y="2846"/>
                    </a:cubicBezTo>
                    <a:cubicBezTo>
                      <a:pt x="144" y="2846"/>
                      <a:pt x="127" y="2921"/>
                      <a:pt x="184" y="2933"/>
                    </a:cubicBezTo>
                    <a:cubicBezTo>
                      <a:pt x="424" y="3014"/>
                      <a:pt x="671" y="3053"/>
                      <a:pt x="915" y="3053"/>
                    </a:cubicBezTo>
                    <a:cubicBezTo>
                      <a:pt x="1694" y="3053"/>
                      <a:pt x="2445" y="2655"/>
                      <a:pt x="2871" y="1960"/>
                    </a:cubicBezTo>
                    <a:cubicBezTo>
                      <a:pt x="3127" y="1547"/>
                      <a:pt x="3200" y="1060"/>
                      <a:pt x="2932" y="634"/>
                    </a:cubicBezTo>
                    <a:cubicBezTo>
                      <a:pt x="2665" y="233"/>
                      <a:pt x="2203" y="26"/>
                      <a:pt x="1728" y="2"/>
                    </a:cubicBezTo>
                    <a:cubicBezTo>
                      <a:pt x="1705" y="1"/>
                      <a:pt x="1681" y="0"/>
                      <a:pt x="1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231;p36">
                <a:extLst>
                  <a:ext uri="{FF2B5EF4-FFF2-40B4-BE49-F238E27FC236}">
                    <a16:creationId xmlns:a16="http://schemas.microsoft.com/office/drawing/2014/main" id="{2E99BB72-776D-1161-B4CD-CB9FBEAA18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016" y="2148796"/>
                <a:ext cx="34257" cy="2205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48" extrusionOk="0">
                    <a:moveTo>
                      <a:pt x="11" y="0"/>
                    </a:moveTo>
                    <a:cubicBezTo>
                      <a:pt x="4" y="0"/>
                      <a:pt x="0" y="9"/>
                      <a:pt x="9" y="17"/>
                    </a:cubicBezTo>
                    <a:cubicBezTo>
                      <a:pt x="143" y="236"/>
                      <a:pt x="362" y="370"/>
                      <a:pt x="617" y="443"/>
                    </a:cubicBezTo>
                    <a:cubicBezTo>
                      <a:pt x="624" y="446"/>
                      <a:pt x="630" y="447"/>
                      <a:pt x="636" y="447"/>
                    </a:cubicBezTo>
                    <a:cubicBezTo>
                      <a:pt x="682" y="447"/>
                      <a:pt x="695" y="369"/>
                      <a:pt x="642" y="358"/>
                    </a:cubicBezTo>
                    <a:cubicBezTo>
                      <a:pt x="410" y="285"/>
                      <a:pt x="204" y="151"/>
                      <a:pt x="21" y="5"/>
                    </a:cubicBezTo>
                    <a:cubicBezTo>
                      <a:pt x="18" y="2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32;p36">
                <a:extLst>
                  <a:ext uri="{FF2B5EF4-FFF2-40B4-BE49-F238E27FC236}">
                    <a16:creationId xmlns:a16="http://schemas.microsoft.com/office/drawing/2014/main" id="{50CFC65B-E41C-C8E5-204C-56189E4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12" y="2151356"/>
                <a:ext cx="35192" cy="585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19" extrusionOk="0">
                    <a:moveTo>
                      <a:pt x="644" y="1"/>
                    </a:moveTo>
                    <a:cubicBezTo>
                      <a:pt x="640" y="1"/>
                      <a:pt x="637" y="1"/>
                      <a:pt x="633" y="2"/>
                    </a:cubicBezTo>
                    <a:cubicBezTo>
                      <a:pt x="513" y="16"/>
                      <a:pt x="393" y="22"/>
                      <a:pt x="273" y="22"/>
                    </a:cubicBezTo>
                    <a:cubicBezTo>
                      <a:pt x="186" y="22"/>
                      <a:pt x="100" y="19"/>
                      <a:pt x="13" y="14"/>
                    </a:cubicBezTo>
                    <a:cubicBezTo>
                      <a:pt x="1" y="14"/>
                      <a:pt x="1" y="38"/>
                      <a:pt x="13" y="38"/>
                    </a:cubicBezTo>
                    <a:cubicBezTo>
                      <a:pt x="157" y="94"/>
                      <a:pt x="290" y="119"/>
                      <a:pt x="429" y="119"/>
                    </a:cubicBezTo>
                    <a:cubicBezTo>
                      <a:pt x="503" y="119"/>
                      <a:pt x="578" y="112"/>
                      <a:pt x="657" y="99"/>
                    </a:cubicBezTo>
                    <a:cubicBezTo>
                      <a:pt x="715" y="88"/>
                      <a:pt x="697" y="1"/>
                      <a:pt x="6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233;p36">
                <a:extLst>
                  <a:ext uri="{FF2B5EF4-FFF2-40B4-BE49-F238E27FC236}">
                    <a16:creationId xmlns:a16="http://schemas.microsoft.com/office/drawing/2014/main" id="{86F017C3-8BAD-BC3B-7D75-5170CBFF31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11" y="2011911"/>
                <a:ext cx="149678" cy="154551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3140" extrusionOk="0">
                    <a:moveTo>
                      <a:pt x="1776" y="1"/>
                    </a:moveTo>
                    <a:cubicBezTo>
                      <a:pt x="1143" y="1"/>
                      <a:pt x="524" y="269"/>
                      <a:pt x="13" y="609"/>
                    </a:cubicBezTo>
                    <a:cubicBezTo>
                      <a:pt x="0" y="609"/>
                      <a:pt x="13" y="622"/>
                      <a:pt x="25" y="622"/>
                    </a:cubicBezTo>
                    <a:cubicBezTo>
                      <a:pt x="515" y="313"/>
                      <a:pt x="1134" y="59"/>
                      <a:pt x="1730" y="59"/>
                    </a:cubicBezTo>
                    <a:cubicBezTo>
                      <a:pt x="1770" y="59"/>
                      <a:pt x="1809" y="60"/>
                      <a:pt x="1849" y="62"/>
                    </a:cubicBezTo>
                    <a:cubicBezTo>
                      <a:pt x="2141" y="74"/>
                      <a:pt x="2445" y="171"/>
                      <a:pt x="2640" y="403"/>
                    </a:cubicBezTo>
                    <a:cubicBezTo>
                      <a:pt x="2859" y="658"/>
                      <a:pt x="2919" y="1023"/>
                      <a:pt x="2846" y="1351"/>
                    </a:cubicBezTo>
                    <a:cubicBezTo>
                      <a:pt x="2605" y="2415"/>
                      <a:pt x="1452" y="3064"/>
                      <a:pt x="407" y="3064"/>
                    </a:cubicBezTo>
                    <a:cubicBezTo>
                      <a:pt x="294" y="3064"/>
                      <a:pt x="182" y="3057"/>
                      <a:pt x="73" y="3041"/>
                    </a:cubicBezTo>
                    <a:cubicBezTo>
                      <a:pt x="70" y="3040"/>
                      <a:pt x="66" y="3040"/>
                      <a:pt x="63" y="3040"/>
                    </a:cubicBezTo>
                    <a:cubicBezTo>
                      <a:pt x="23" y="3040"/>
                      <a:pt x="16" y="3104"/>
                      <a:pt x="62" y="3114"/>
                    </a:cubicBezTo>
                    <a:cubicBezTo>
                      <a:pt x="180" y="3131"/>
                      <a:pt x="300" y="3139"/>
                      <a:pt x="419" y="3139"/>
                    </a:cubicBezTo>
                    <a:cubicBezTo>
                      <a:pt x="1253" y="3139"/>
                      <a:pt x="2079" y="2738"/>
                      <a:pt x="2578" y="2057"/>
                    </a:cubicBezTo>
                    <a:cubicBezTo>
                      <a:pt x="2870" y="1655"/>
                      <a:pt x="3041" y="1120"/>
                      <a:pt x="2846" y="633"/>
                    </a:cubicBezTo>
                    <a:cubicBezTo>
                      <a:pt x="2676" y="196"/>
                      <a:pt x="2226" y="1"/>
                      <a:pt x="17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2236;p36">
              <a:extLst>
                <a:ext uri="{FF2B5EF4-FFF2-40B4-BE49-F238E27FC236}">
                  <a16:creationId xmlns:a16="http://schemas.microsoft.com/office/drawing/2014/main" id="{B8BCF08F-138E-D8F7-6E2A-2F5DC7B89C64}"/>
                </a:ext>
              </a:extLst>
            </p:cNvPr>
            <p:cNvSpPr txBox="1">
              <a:spLocks/>
            </p:cNvSpPr>
            <p:nvPr/>
          </p:nvSpPr>
          <p:spPr>
            <a:xfrm>
              <a:off x="6272419" y="1077896"/>
              <a:ext cx="3805200" cy="13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1pPr>
              <a:lvl2pPr marR="0" lvl="1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2pPr>
              <a:lvl3pPr marR="0" lvl="2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3pPr>
              <a:lvl4pPr marR="0" lvl="3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4pPr>
              <a:lvl5pPr marR="0" lvl="4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5pPr>
              <a:lvl6pPr marR="0" lvl="5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6pPr>
              <a:lvl7pPr marR="0" lvl="6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7pPr>
              <a:lvl8pPr marR="0" lvl="7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8pPr>
              <a:lvl9pPr marR="0" lvl="8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0"/>
                <a:buFont typeface="Nerko One"/>
                <a:buNone/>
                <a:tabLst/>
                <a:defRPr/>
              </a:pPr>
              <a:r>
                <a:rPr lang="en" sz="9600" kern="0">
                  <a:solidFill>
                    <a:srgbClr val="000000"/>
                  </a:solidFill>
                  <a:latin typeface="Lato"/>
                </a:rPr>
                <a:t>05</a:t>
              </a:r>
              <a:endParaRPr kumimoji="0" lang="en" sz="9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sym typeface="Nerko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62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5. Conclusion 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67" name="Google Shape;3821;p40">
            <a:extLst>
              <a:ext uri="{FF2B5EF4-FFF2-40B4-BE49-F238E27FC236}">
                <a16:creationId xmlns:a16="http://schemas.microsoft.com/office/drawing/2014/main" id="{7A495578-F37F-A312-A925-024CBAD7224D}"/>
              </a:ext>
            </a:extLst>
          </p:cNvPr>
          <p:cNvSpPr txBox="1">
            <a:spLocks/>
          </p:cNvSpPr>
          <p:nvPr/>
        </p:nvSpPr>
        <p:spPr>
          <a:xfrm>
            <a:off x="2078826" y="4520069"/>
            <a:ext cx="253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2400" b="0" i="0" u="none" strike="noStrike" cap="none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>
              <a:spcAft>
                <a:spcPts val="1200"/>
              </a:spcAft>
            </a:pPr>
            <a:endParaRPr lang="en-US" sz="2800" b="1" ker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568" name="Google Shape;3823;p40">
            <a:extLst>
              <a:ext uri="{FF2B5EF4-FFF2-40B4-BE49-F238E27FC236}">
                <a16:creationId xmlns:a16="http://schemas.microsoft.com/office/drawing/2014/main" id="{2ED010B0-53A0-09DD-FA84-D9D6477857B0}"/>
              </a:ext>
            </a:extLst>
          </p:cNvPr>
          <p:cNvSpPr txBox="1">
            <a:spLocks/>
          </p:cNvSpPr>
          <p:nvPr/>
        </p:nvSpPr>
        <p:spPr>
          <a:xfrm>
            <a:off x="2078826" y="2508210"/>
            <a:ext cx="253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2400" b="0" i="0" u="none" strike="noStrike" cap="none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>
              <a:spcAft>
                <a:spcPts val="1200"/>
              </a:spcAft>
            </a:pPr>
            <a:endParaRPr lang="en-US" sz="2800" b="1" ker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569" name="Google Shape;3825;p40">
            <a:extLst>
              <a:ext uri="{FF2B5EF4-FFF2-40B4-BE49-F238E27FC236}">
                <a16:creationId xmlns:a16="http://schemas.microsoft.com/office/drawing/2014/main" id="{3DAB4114-7886-82C5-E57A-89ABBC7A1F45}"/>
              </a:ext>
            </a:extLst>
          </p:cNvPr>
          <p:cNvSpPr txBox="1">
            <a:spLocks/>
          </p:cNvSpPr>
          <p:nvPr/>
        </p:nvSpPr>
        <p:spPr>
          <a:xfrm>
            <a:off x="7243937" y="2510335"/>
            <a:ext cx="2538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2400" b="0" i="0" u="none" strike="noStrike" cap="none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ng Soon"/>
              <a:buNone/>
              <a:defRPr sz="1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>
              <a:spcAft>
                <a:spcPts val="1200"/>
              </a:spcAft>
            </a:pPr>
            <a:endParaRPr lang="en-US" sz="2800" b="1" kern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706" name="Google Shape;1818;p33">
            <a:extLst>
              <a:ext uri="{FF2B5EF4-FFF2-40B4-BE49-F238E27FC236}">
                <a16:creationId xmlns:a16="http://schemas.microsoft.com/office/drawing/2014/main" id="{F69C92BC-74A4-5791-1982-E8BA6F9B2A21}"/>
              </a:ext>
            </a:extLst>
          </p:cNvPr>
          <p:cNvSpPr txBox="1">
            <a:spLocks/>
          </p:cNvSpPr>
          <p:nvPr/>
        </p:nvSpPr>
        <p:spPr>
          <a:xfrm>
            <a:off x="1297052" y="1052980"/>
            <a:ext cx="10115128" cy="258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1600"/>
              <a:buFont typeface="Coming Soon"/>
              <a:buNone/>
              <a:defRPr sz="2400">
                <a:solidFill>
                  <a:schemeClr val="dk1"/>
                </a:solidFill>
                <a:latin typeface="#9Slide03 BoosterNextFYBlack" panose="02000A03000000020004" pitchFamily="2" charset="0"/>
                <a:ea typeface="Nerko One"/>
                <a:cs typeface="Nerko One"/>
                <a:sym typeface="Nerko One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>
              <a:defRPr/>
            </a:pPr>
            <a:endParaRPr lang="en-US" sz="2000" b="1"/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>
                <a:latin typeface="#9Slide03 BoosterNextFYBlack"/>
                <a:ea typeface="Lato"/>
                <a:cs typeface="Lato"/>
              </a:rPr>
              <a:t>Achievements:</a:t>
            </a:r>
            <a:r>
              <a:rPr lang="en-US" sz="2000">
                <a:latin typeface="#9Slide03 BoosterNextFYBlack"/>
                <a:ea typeface="Lato"/>
                <a:cs typeface="Lato"/>
              </a:rPr>
              <a:t> Real-time facial enhancement with Dlib and OpenCV, featuring skin smoothing, color adjustments, and accessory overlays.</a:t>
            </a:r>
            <a:endParaRPr lang="en-US" sz="2000">
              <a:ea typeface="Lato"/>
              <a:cs typeface="Lato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>
                <a:latin typeface="#9Slide03 BoosterNextFYBlack"/>
                <a:ea typeface="Lato"/>
                <a:cs typeface="Lato"/>
              </a:rPr>
              <a:t>Strengths:</a:t>
            </a:r>
            <a:r>
              <a:rPr lang="en-US" sz="2000">
                <a:latin typeface="#9Slide03 BoosterNextFYBlack"/>
                <a:ea typeface="Lato"/>
                <a:cs typeface="Lato"/>
              </a:rPr>
              <a:t> FPS ≥ 10 ensures live usability, high PSNR and low MSE for filters, stable face tracking under normal conditions.</a:t>
            </a:r>
            <a:endParaRPr lang="en-US" sz="2000">
              <a:ea typeface="Lato"/>
              <a:cs typeface="Lato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>
                <a:latin typeface="#9Slide03 BoosterNextFYBlack"/>
                <a:ea typeface="Lato"/>
                <a:cs typeface="Lato"/>
              </a:rPr>
              <a:t>Challenges:</a:t>
            </a:r>
            <a:r>
              <a:rPr lang="en-US" sz="2000">
                <a:latin typeface="#9Slide03 BoosterNextFYBlack"/>
                <a:ea typeface="Lato"/>
                <a:cs typeface="Lato"/>
              </a:rPr>
              <a:t> Misalignment during extreme head rotations or varying camera distances.</a:t>
            </a:r>
            <a:endParaRPr lang="en-US" sz="2000">
              <a:ea typeface="Lato"/>
              <a:cs typeface="Lato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>
                <a:latin typeface="#9Slide03 BoosterNextFYBlack"/>
                <a:ea typeface="Lato"/>
                <a:cs typeface="Lato"/>
              </a:rPr>
              <a:t>Future Work:</a:t>
            </a:r>
            <a:r>
              <a:rPr lang="en-US" sz="2000">
                <a:latin typeface="#9Slide03 BoosterNextFYBlack"/>
                <a:ea typeface="Lato"/>
                <a:cs typeface="Lato"/>
              </a:rPr>
              <a:t> Improve tracking with deep learning, optimize for mobile devices, and expand AR applications.</a:t>
            </a:r>
            <a:endParaRPr lang="en-US" sz="2000">
              <a:ea typeface="Lato"/>
              <a:cs typeface="Lato"/>
            </a:endParaRPr>
          </a:p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ng Soon"/>
              <a:buNone/>
              <a:tabLst/>
              <a:defRPr/>
            </a:pPr>
            <a:endParaRPr lang="en-US" sz="2000" b="0" i="0" strike="noStrike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34E2B19-4AF4-606B-19DB-5A6C1B92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030" y="3645315"/>
            <a:ext cx="3344209" cy="1922453"/>
          </a:xfrm>
          <a:prstGeom prst="rect">
            <a:avLst/>
          </a:prstGeom>
        </p:spPr>
      </p:pic>
      <p:pic>
        <p:nvPicPr>
          <p:cNvPr id="5" name="Hình ảnh 4" descr="Ảnh có chứa Mặt người, ảnh ghép tổng hợp, cười, trang phục&#10;&#10;Mô tả được tự động tạo">
            <a:extLst>
              <a:ext uri="{FF2B5EF4-FFF2-40B4-BE49-F238E27FC236}">
                <a16:creationId xmlns:a16="http://schemas.microsoft.com/office/drawing/2014/main" id="{67E42A19-F20C-519E-73C7-7F7DDDC3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153" y="3596971"/>
            <a:ext cx="3130826" cy="20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2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959" y="4351137"/>
            <a:ext cx="6221492" cy="365125"/>
          </a:xfrm>
        </p:spPr>
        <p:txBody>
          <a:bodyPr lIns="91440" tIns="45720" rIns="91440" bIns="45720" anchor="t"/>
          <a:lstStyle/>
          <a:p>
            <a:pPr algn="ctr"/>
            <a:r>
              <a:rPr lang="vi-VN" sz="4400" err="1">
                <a:latin typeface="Lato"/>
                <a:ea typeface="Lato"/>
                <a:cs typeface="Lato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4C6DC2-F0B2-A7D4-F5B2-ED6486E773DB}"/>
              </a:ext>
            </a:extLst>
          </p:cNvPr>
          <p:cNvGrpSpPr/>
          <p:nvPr/>
        </p:nvGrpSpPr>
        <p:grpSpPr>
          <a:xfrm>
            <a:off x="6450402" y="2002855"/>
            <a:ext cx="3805200" cy="1890054"/>
            <a:chOff x="6272419" y="919333"/>
            <a:chExt cx="3805200" cy="1890054"/>
          </a:xfrm>
        </p:grpSpPr>
        <p:grpSp>
          <p:nvGrpSpPr>
            <p:cNvPr id="19" name="Google Shape;2229;p36">
              <a:extLst>
                <a:ext uri="{FF2B5EF4-FFF2-40B4-BE49-F238E27FC236}">
                  <a16:creationId xmlns:a16="http://schemas.microsoft.com/office/drawing/2014/main" id="{CD232DEF-B17D-6EBF-686C-A14EBCC338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85776" y="919333"/>
              <a:ext cx="1934453" cy="1890054"/>
              <a:chOff x="1192016" y="2011911"/>
              <a:chExt cx="162673" cy="158936"/>
            </a:xfrm>
          </p:grpSpPr>
          <p:sp>
            <p:nvSpPr>
              <p:cNvPr id="20" name="Google Shape;2230;p36">
                <a:extLst>
                  <a:ext uri="{FF2B5EF4-FFF2-40B4-BE49-F238E27FC236}">
                    <a16:creationId xmlns:a16="http://schemas.microsoft.com/office/drawing/2014/main" id="{012B90BA-5DE3-032F-56BB-A1C47A931B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00" y="2014273"/>
                <a:ext cx="157504" cy="150318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054" extrusionOk="0">
                    <a:moveTo>
                      <a:pt x="1658" y="0"/>
                    </a:moveTo>
                    <a:cubicBezTo>
                      <a:pt x="1043" y="0"/>
                      <a:pt x="505" y="306"/>
                      <a:pt x="1" y="647"/>
                    </a:cubicBezTo>
                    <a:cubicBezTo>
                      <a:pt x="1" y="647"/>
                      <a:pt x="1" y="658"/>
                      <a:pt x="14" y="658"/>
                    </a:cubicBezTo>
                    <a:cubicBezTo>
                      <a:pt x="494" y="350"/>
                      <a:pt x="1060" y="84"/>
                      <a:pt x="1652" y="84"/>
                    </a:cubicBezTo>
                    <a:cubicBezTo>
                      <a:pt x="1689" y="84"/>
                      <a:pt x="1727" y="85"/>
                      <a:pt x="1765" y="87"/>
                    </a:cubicBezTo>
                    <a:cubicBezTo>
                      <a:pt x="2373" y="112"/>
                      <a:pt x="3017" y="537"/>
                      <a:pt x="3030" y="1206"/>
                    </a:cubicBezTo>
                    <a:cubicBezTo>
                      <a:pt x="3030" y="1802"/>
                      <a:pt x="2543" y="2361"/>
                      <a:pt x="2057" y="2653"/>
                    </a:cubicBezTo>
                    <a:cubicBezTo>
                      <a:pt x="1712" y="2863"/>
                      <a:pt x="1325" y="2967"/>
                      <a:pt x="933" y="2967"/>
                    </a:cubicBezTo>
                    <a:cubicBezTo>
                      <a:pt x="690" y="2967"/>
                      <a:pt x="446" y="2927"/>
                      <a:pt x="208" y="2847"/>
                    </a:cubicBezTo>
                    <a:cubicBezTo>
                      <a:pt x="204" y="2847"/>
                      <a:pt x="201" y="2846"/>
                      <a:pt x="197" y="2846"/>
                    </a:cubicBezTo>
                    <a:cubicBezTo>
                      <a:pt x="144" y="2846"/>
                      <a:pt x="127" y="2921"/>
                      <a:pt x="184" y="2933"/>
                    </a:cubicBezTo>
                    <a:cubicBezTo>
                      <a:pt x="424" y="3014"/>
                      <a:pt x="671" y="3053"/>
                      <a:pt x="915" y="3053"/>
                    </a:cubicBezTo>
                    <a:cubicBezTo>
                      <a:pt x="1694" y="3053"/>
                      <a:pt x="2445" y="2655"/>
                      <a:pt x="2871" y="1960"/>
                    </a:cubicBezTo>
                    <a:cubicBezTo>
                      <a:pt x="3127" y="1547"/>
                      <a:pt x="3200" y="1060"/>
                      <a:pt x="2932" y="634"/>
                    </a:cubicBezTo>
                    <a:cubicBezTo>
                      <a:pt x="2665" y="233"/>
                      <a:pt x="2203" y="26"/>
                      <a:pt x="1728" y="2"/>
                    </a:cubicBezTo>
                    <a:cubicBezTo>
                      <a:pt x="1705" y="1"/>
                      <a:pt x="1681" y="0"/>
                      <a:pt x="1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231;p36">
                <a:extLst>
                  <a:ext uri="{FF2B5EF4-FFF2-40B4-BE49-F238E27FC236}">
                    <a16:creationId xmlns:a16="http://schemas.microsoft.com/office/drawing/2014/main" id="{2E99BB72-776D-1161-B4CD-CB9FBEAA18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016" y="2148796"/>
                <a:ext cx="34257" cy="2205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48" extrusionOk="0">
                    <a:moveTo>
                      <a:pt x="11" y="0"/>
                    </a:moveTo>
                    <a:cubicBezTo>
                      <a:pt x="4" y="0"/>
                      <a:pt x="0" y="9"/>
                      <a:pt x="9" y="17"/>
                    </a:cubicBezTo>
                    <a:cubicBezTo>
                      <a:pt x="143" y="236"/>
                      <a:pt x="362" y="370"/>
                      <a:pt x="617" y="443"/>
                    </a:cubicBezTo>
                    <a:cubicBezTo>
                      <a:pt x="624" y="446"/>
                      <a:pt x="630" y="447"/>
                      <a:pt x="636" y="447"/>
                    </a:cubicBezTo>
                    <a:cubicBezTo>
                      <a:pt x="682" y="447"/>
                      <a:pt x="695" y="369"/>
                      <a:pt x="642" y="358"/>
                    </a:cubicBezTo>
                    <a:cubicBezTo>
                      <a:pt x="410" y="285"/>
                      <a:pt x="204" y="151"/>
                      <a:pt x="21" y="5"/>
                    </a:cubicBezTo>
                    <a:cubicBezTo>
                      <a:pt x="18" y="2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32;p36">
                <a:extLst>
                  <a:ext uri="{FF2B5EF4-FFF2-40B4-BE49-F238E27FC236}">
                    <a16:creationId xmlns:a16="http://schemas.microsoft.com/office/drawing/2014/main" id="{50CFC65B-E41C-C8E5-204C-56189E4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12" y="2151356"/>
                <a:ext cx="35192" cy="585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19" extrusionOk="0">
                    <a:moveTo>
                      <a:pt x="644" y="1"/>
                    </a:moveTo>
                    <a:cubicBezTo>
                      <a:pt x="640" y="1"/>
                      <a:pt x="637" y="1"/>
                      <a:pt x="633" y="2"/>
                    </a:cubicBezTo>
                    <a:cubicBezTo>
                      <a:pt x="513" y="16"/>
                      <a:pt x="393" y="22"/>
                      <a:pt x="273" y="22"/>
                    </a:cubicBezTo>
                    <a:cubicBezTo>
                      <a:pt x="186" y="22"/>
                      <a:pt x="100" y="19"/>
                      <a:pt x="13" y="14"/>
                    </a:cubicBezTo>
                    <a:cubicBezTo>
                      <a:pt x="1" y="14"/>
                      <a:pt x="1" y="38"/>
                      <a:pt x="13" y="38"/>
                    </a:cubicBezTo>
                    <a:cubicBezTo>
                      <a:pt x="157" y="94"/>
                      <a:pt x="290" y="119"/>
                      <a:pt x="429" y="119"/>
                    </a:cubicBezTo>
                    <a:cubicBezTo>
                      <a:pt x="503" y="119"/>
                      <a:pt x="578" y="112"/>
                      <a:pt x="657" y="99"/>
                    </a:cubicBezTo>
                    <a:cubicBezTo>
                      <a:pt x="715" y="88"/>
                      <a:pt x="697" y="1"/>
                      <a:pt x="6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233;p36">
                <a:extLst>
                  <a:ext uri="{FF2B5EF4-FFF2-40B4-BE49-F238E27FC236}">
                    <a16:creationId xmlns:a16="http://schemas.microsoft.com/office/drawing/2014/main" id="{86F017C3-8BAD-BC3B-7D75-5170CBFF31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11" y="2011911"/>
                <a:ext cx="149678" cy="154551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3140" extrusionOk="0">
                    <a:moveTo>
                      <a:pt x="1776" y="1"/>
                    </a:moveTo>
                    <a:cubicBezTo>
                      <a:pt x="1143" y="1"/>
                      <a:pt x="524" y="269"/>
                      <a:pt x="13" y="609"/>
                    </a:cubicBezTo>
                    <a:cubicBezTo>
                      <a:pt x="0" y="609"/>
                      <a:pt x="13" y="622"/>
                      <a:pt x="25" y="622"/>
                    </a:cubicBezTo>
                    <a:cubicBezTo>
                      <a:pt x="515" y="313"/>
                      <a:pt x="1134" y="59"/>
                      <a:pt x="1730" y="59"/>
                    </a:cubicBezTo>
                    <a:cubicBezTo>
                      <a:pt x="1770" y="59"/>
                      <a:pt x="1809" y="60"/>
                      <a:pt x="1849" y="62"/>
                    </a:cubicBezTo>
                    <a:cubicBezTo>
                      <a:pt x="2141" y="74"/>
                      <a:pt x="2445" y="171"/>
                      <a:pt x="2640" y="403"/>
                    </a:cubicBezTo>
                    <a:cubicBezTo>
                      <a:pt x="2859" y="658"/>
                      <a:pt x="2919" y="1023"/>
                      <a:pt x="2846" y="1351"/>
                    </a:cubicBezTo>
                    <a:cubicBezTo>
                      <a:pt x="2605" y="2415"/>
                      <a:pt x="1452" y="3064"/>
                      <a:pt x="407" y="3064"/>
                    </a:cubicBezTo>
                    <a:cubicBezTo>
                      <a:pt x="294" y="3064"/>
                      <a:pt x="182" y="3057"/>
                      <a:pt x="73" y="3041"/>
                    </a:cubicBezTo>
                    <a:cubicBezTo>
                      <a:pt x="70" y="3040"/>
                      <a:pt x="66" y="3040"/>
                      <a:pt x="63" y="3040"/>
                    </a:cubicBezTo>
                    <a:cubicBezTo>
                      <a:pt x="23" y="3040"/>
                      <a:pt x="16" y="3104"/>
                      <a:pt x="62" y="3114"/>
                    </a:cubicBezTo>
                    <a:cubicBezTo>
                      <a:pt x="180" y="3131"/>
                      <a:pt x="300" y="3139"/>
                      <a:pt x="419" y="3139"/>
                    </a:cubicBezTo>
                    <a:cubicBezTo>
                      <a:pt x="1253" y="3139"/>
                      <a:pt x="2079" y="2738"/>
                      <a:pt x="2578" y="2057"/>
                    </a:cubicBezTo>
                    <a:cubicBezTo>
                      <a:pt x="2870" y="1655"/>
                      <a:pt x="3041" y="1120"/>
                      <a:pt x="2846" y="633"/>
                    </a:cubicBezTo>
                    <a:cubicBezTo>
                      <a:pt x="2676" y="196"/>
                      <a:pt x="2226" y="1"/>
                      <a:pt x="17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2236;p36">
              <a:extLst>
                <a:ext uri="{FF2B5EF4-FFF2-40B4-BE49-F238E27FC236}">
                  <a16:creationId xmlns:a16="http://schemas.microsoft.com/office/drawing/2014/main" id="{B8BCF08F-138E-D8F7-6E2A-2F5DC7B89C64}"/>
                </a:ext>
              </a:extLst>
            </p:cNvPr>
            <p:cNvSpPr txBox="1">
              <a:spLocks/>
            </p:cNvSpPr>
            <p:nvPr/>
          </p:nvSpPr>
          <p:spPr>
            <a:xfrm>
              <a:off x="6272419" y="1077896"/>
              <a:ext cx="3805200" cy="13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1pPr>
              <a:lvl2pPr marR="0" lvl="1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2pPr>
              <a:lvl3pPr marR="0" lvl="2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3pPr>
              <a:lvl4pPr marR="0" lvl="3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4pPr>
              <a:lvl5pPr marR="0" lvl="4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5pPr>
              <a:lvl6pPr marR="0" lvl="5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6pPr>
              <a:lvl7pPr marR="0" lvl="6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7pPr>
              <a:lvl8pPr marR="0" lvl="7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8pPr>
              <a:lvl9pPr marR="0" lvl="8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0"/>
                <a:buFont typeface="Nerko One"/>
                <a:buNone/>
                <a:tabLst/>
                <a:defRPr/>
              </a:pPr>
              <a:r>
                <a:rPr lang="en" sz="9600" kern="0">
                  <a:solidFill>
                    <a:srgbClr val="000000"/>
                  </a:solidFill>
                  <a:latin typeface="Lato"/>
                </a:rPr>
                <a:t>06</a:t>
              </a:r>
              <a:endParaRPr kumimoji="0" lang="en" sz="9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/>
                <a:sym typeface="Nerko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49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1.1. Problem statement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2C12A-D797-BCD6-F41D-5360E769F6C6}"/>
              </a:ext>
            </a:extLst>
          </p:cNvPr>
          <p:cNvSpPr txBox="1"/>
          <p:nvPr/>
        </p:nvSpPr>
        <p:spPr>
          <a:xfrm>
            <a:off x="513417" y="1502826"/>
            <a:ext cx="6701629" cy="4100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marL="342900" indent="-342900" algn="just">
              <a:buFont typeface="Arial"/>
              <a:buChar char="•"/>
            </a:pPr>
            <a:r>
              <a:rPr lang="en-US" sz="2600" kern="0">
                <a:latin typeface="Cascadia Mono Light"/>
                <a:ea typeface="Lato"/>
                <a:cs typeface="Lato"/>
              </a:rPr>
              <a:t>The rise of social media and augmented reality demands real-time beautification filters to enhance visual appeal.</a:t>
            </a:r>
            <a:endParaRPr lang="en-US" sz="2600">
              <a:latin typeface="Cascadia Mono Light"/>
              <a:ea typeface="Lato"/>
              <a:cs typeface="Lato"/>
            </a:endParaRPr>
          </a:p>
          <a:p>
            <a:pPr marL="342900" indent="-342900" algn="just">
              <a:buClr>
                <a:srgbClr val="000000"/>
              </a:buClr>
              <a:buFont typeface="Arial"/>
              <a:buChar char="•"/>
            </a:pPr>
            <a:r>
              <a:rPr lang="en-US" sz="2600" kern="0">
                <a:latin typeface="Cascadia Mono Light"/>
                <a:ea typeface="Lato"/>
                <a:cs typeface="Lato"/>
              </a:rPr>
              <a:t>These filters must handle skin smoothing, color adjustments, and accessory overlays with precise facial alignment.</a:t>
            </a:r>
            <a:endParaRPr lang="en-US" sz="2600">
              <a:latin typeface="Cascadia Mono Light"/>
              <a:ea typeface="Lato"/>
              <a:cs typeface="Lato"/>
            </a:endParaRPr>
          </a:p>
          <a:p>
            <a:pPr marL="342900" indent="-342900" algn="just">
              <a:buClr>
                <a:srgbClr val="000000"/>
              </a:buClr>
              <a:buFont typeface="Arial"/>
              <a:buChar char="•"/>
            </a:pPr>
            <a:r>
              <a:rPr lang="en-US" sz="2600" kern="0">
                <a:latin typeface="Cascadia Mono Light"/>
                <a:ea typeface="Lato"/>
                <a:cs typeface="Lato"/>
              </a:rPr>
              <a:t>This project addresses challenges in real-time performance, lighting variability, and alignment accuracy.</a:t>
            </a:r>
            <a:endParaRPr lang="en-US" sz="2600"/>
          </a:p>
          <a:p>
            <a:pPr marL="342900" indent="-342900" algn="just">
              <a:buClr>
                <a:srgbClr val="000000"/>
              </a:buClr>
              <a:buFont typeface="Arial"/>
              <a:buChar char="•"/>
            </a:pPr>
            <a:endParaRPr lang="en-US" sz="2600" kern="0">
              <a:ea typeface="Lato"/>
              <a:cs typeface="Lato"/>
            </a:endParaRPr>
          </a:p>
          <a:p>
            <a:pPr marL="4572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600" kern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algn="just">
              <a:buClr>
                <a:srgbClr val="000000"/>
              </a:buClr>
            </a:pPr>
            <a:endParaRPr lang="en-US" sz="2600" kern="0">
              <a:solidFill>
                <a:srgbClr val="000000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5" name="Hình ảnh 4" descr="6 Euphoria Makeup Filters to Try With A Free Beauty App [2022] | PERFECT">
            <a:extLst>
              <a:ext uri="{FF2B5EF4-FFF2-40B4-BE49-F238E27FC236}">
                <a16:creationId xmlns:a16="http://schemas.microsoft.com/office/drawing/2014/main" id="{1C8DA8DC-8393-BC21-89EA-C081205C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02" b="10992"/>
          <a:stretch/>
        </p:blipFill>
        <p:spPr>
          <a:xfrm>
            <a:off x="7639878" y="1587776"/>
            <a:ext cx="3969033" cy="3939574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6. References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BC149B-79EB-99AA-083B-19207BA0AA1D}"/>
              </a:ext>
            </a:extLst>
          </p:cNvPr>
          <p:cNvSpPr txBox="1"/>
          <p:nvPr/>
        </p:nvSpPr>
        <p:spPr>
          <a:xfrm>
            <a:off x="1332865" y="796842"/>
            <a:ext cx="9746107" cy="56267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n-US" b="1">
              <a:latin typeface="Calibri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John Doe and Jane Smith. </a:t>
            </a:r>
            <a:r>
              <a:rPr lang="en-US" i="1">
                <a:ea typeface="+mn-lt"/>
                <a:cs typeface="+mn-lt"/>
              </a:rPr>
              <a:t>An example paper.</a:t>
            </a:r>
            <a:r>
              <a:rPr lang="en-US">
                <a:ea typeface="+mn-lt"/>
                <a:cs typeface="+mn-lt"/>
              </a:rPr>
              <a:t> Journal of AI Research, 10(3):123–145, 2025.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Rafael C. Gonzalez and Richard E. Woods. </a:t>
            </a:r>
            <a:r>
              <a:rPr lang="en-US" i="1">
                <a:ea typeface="+mn-lt"/>
                <a:cs typeface="+mn-lt"/>
              </a:rPr>
              <a:t>Digital Image Processing.</a:t>
            </a:r>
            <a:r>
              <a:rPr lang="en-US">
                <a:ea typeface="+mn-lt"/>
                <a:cs typeface="+mn-lt"/>
              </a:rPr>
              <a:t> Pearson, 3rd edition, 2008.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Ivan </a:t>
            </a:r>
            <a:r>
              <a:rPr lang="en-US" err="1">
                <a:ea typeface="+mn-lt"/>
                <a:cs typeface="+mn-lt"/>
              </a:rPr>
              <a:t>Grishchenko</a:t>
            </a:r>
            <a:r>
              <a:rPr lang="en-US">
                <a:ea typeface="+mn-lt"/>
                <a:cs typeface="+mn-lt"/>
              </a:rPr>
              <a:t> et al. </a:t>
            </a:r>
            <a:r>
              <a:rPr lang="en-US" i="1">
                <a:ea typeface="+mn-lt"/>
                <a:cs typeface="+mn-lt"/>
              </a:rPr>
              <a:t>Real-time 3D face reconstruction with </a:t>
            </a:r>
            <a:r>
              <a:rPr lang="en-US" i="1" err="1">
                <a:ea typeface="+mn-lt"/>
                <a:cs typeface="+mn-lt"/>
              </a:rPr>
              <a:t>MediaPipe</a:t>
            </a:r>
            <a:r>
              <a:rPr lang="en-US" i="1">
                <a:ea typeface="+mn-lt"/>
                <a:cs typeface="+mn-lt"/>
              </a:rPr>
              <a:t> Face Mesh.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arXiv</a:t>
            </a:r>
            <a:r>
              <a:rPr lang="en-US">
                <a:ea typeface="+mn-lt"/>
                <a:cs typeface="+mn-lt"/>
              </a:rPr>
              <a:t> preprint, 2020.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Kaiming He, Jian Sun, and </a:t>
            </a:r>
            <a:r>
              <a:rPr lang="en-US" err="1">
                <a:ea typeface="+mn-lt"/>
                <a:cs typeface="+mn-lt"/>
              </a:rPr>
              <a:t>Xiaoou</a:t>
            </a:r>
            <a:r>
              <a:rPr lang="en-US">
                <a:ea typeface="+mn-lt"/>
                <a:cs typeface="+mn-lt"/>
              </a:rPr>
              <a:t> Tang. </a:t>
            </a:r>
            <a:r>
              <a:rPr lang="en-US" i="1">
                <a:ea typeface="+mn-lt"/>
                <a:cs typeface="+mn-lt"/>
              </a:rPr>
              <a:t>Guided image filtering.</a:t>
            </a:r>
            <a:r>
              <a:rPr lang="en-US">
                <a:ea typeface="+mn-lt"/>
                <a:cs typeface="+mn-lt"/>
              </a:rPr>
              <a:t> IEEE Transactions on Pattern Analysis and Machine Intelligence, 35(6):1397–1409, 2010.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Davis E. King. </a:t>
            </a:r>
            <a:r>
              <a:rPr lang="en-US" i="1" err="1">
                <a:ea typeface="+mn-lt"/>
                <a:cs typeface="+mn-lt"/>
              </a:rPr>
              <a:t>Dlib</a:t>
            </a:r>
            <a:r>
              <a:rPr lang="en-US" i="1">
                <a:ea typeface="+mn-lt"/>
                <a:cs typeface="+mn-lt"/>
              </a:rPr>
              <a:t>-ml: A machine learning toolkit.</a:t>
            </a:r>
            <a:r>
              <a:rPr lang="en-US">
                <a:ea typeface="+mn-lt"/>
                <a:cs typeface="+mn-lt"/>
              </a:rPr>
              <a:t> Journal of Machine Learning Research, 10:1755–1758, 2009.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Carlo Tomasi and Roberto </a:t>
            </a:r>
            <a:r>
              <a:rPr lang="en-US" err="1">
                <a:ea typeface="+mn-lt"/>
                <a:cs typeface="+mn-lt"/>
              </a:rPr>
              <a:t>Manduchi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i="1">
                <a:ea typeface="+mn-lt"/>
                <a:cs typeface="+mn-lt"/>
              </a:rPr>
              <a:t>Bilateral filtering for gray and color images.</a:t>
            </a:r>
            <a:r>
              <a:rPr lang="en-US">
                <a:ea typeface="+mn-lt"/>
                <a:cs typeface="+mn-lt"/>
              </a:rPr>
              <a:t> In Proceedings of the International Conference on Computer Vision (ICCV), pages 839–846, 1998.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Matthew Turk and Alex Pentland. </a:t>
            </a:r>
            <a:r>
              <a:rPr lang="en-US" i="1">
                <a:ea typeface="+mn-lt"/>
                <a:cs typeface="+mn-lt"/>
              </a:rPr>
              <a:t>Eigenfaces for recognition.</a:t>
            </a:r>
            <a:r>
              <a:rPr lang="en-US">
                <a:ea typeface="+mn-lt"/>
                <a:cs typeface="+mn-lt"/>
              </a:rPr>
              <a:t> In Proceedings of the IEEE Conference on Computer Vision and Pattern Recognition (CVPR), pages 586–591. IEEE, 1991.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Paul Viola and Michael Jones. </a:t>
            </a:r>
            <a:r>
              <a:rPr lang="en-US" i="1">
                <a:ea typeface="+mn-lt"/>
                <a:cs typeface="+mn-lt"/>
              </a:rPr>
              <a:t>Rapid object detection using a boosted cascade of simple features.</a:t>
            </a:r>
            <a:r>
              <a:rPr lang="en-US">
                <a:ea typeface="+mn-lt"/>
                <a:cs typeface="+mn-lt"/>
              </a:rPr>
              <a:t> Proceedings of the IEEE Conference on Computer Vision and Pattern Recognition (CVPR), pages 511–518, 2001.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Xi Yin et al. </a:t>
            </a:r>
            <a:r>
              <a:rPr lang="en-US" i="1" err="1">
                <a:ea typeface="+mn-lt"/>
                <a:cs typeface="+mn-lt"/>
              </a:rPr>
              <a:t>BeautyGAN</a:t>
            </a:r>
            <a:r>
              <a:rPr lang="en-US" i="1">
                <a:ea typeface="+mn-lt"/>
                <a:cs typeface="+mn-lt"/>
              </a:rPr>
              <a:t>: Instance-level facial makeup transfer with deep generative adversarial network.</a:t>
            </a:r>
            <a:r>
              <a:rPr lang="en-US">
                <a:ea typeface="+mn-lt"/>
                <a:cs typeface="+mn-lt"/>
              </a:rPr>
              <a:t> In Proceedings of the 26th ACM International Conference on Multimedia, pages 645–653, 2018.</a:t>
            </a:r>
            <a:endParaRPr lang="en-US">
              <a:ea typeface="Calibri"/>
              <a:cs typeface="Calibri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7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1.2. Input / Output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4887781" y="2113959"/>
            <a:ext cx="6508376" cy="110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just"/>
            <a:r>
              <a:rPr lang="vi-VN" sz="2600" b="1" err="1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Input</a:t>
            </a:r>
            <a:r>
              <a:rPr lang="vi-VN" sz="2600" b="1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: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Real-time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video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feed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from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 a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latin typeface="Cascadia Mono Light"/>
                <a:ea typeface="Lato"/>
                <a:cs typeface="Lato"/>
              </a:rPr>
              <a:t>webcam</a:t>
            </a:r>
            <a:endParaRPr lang="vi-VN" sz="2600">
              <a:ea typeface="Lato"/>
              <a:cs typeface="Lato"/>
            </a:endParaRPr>
          </a:p>
        </p:txBody>
      </p:sp>
      <p:pic>
        <p:nvPicPr>
          <p:cNvPr id="3" name="Hình ảnh 2" descr="DeepFace - Most Popular Deep Face Recognition in 2024 (Guide) - viso.ai">
            <a:extLst>
              <a:ext uri="{FF2B5EF4-FFF2-40B4-BE49-F238E27FC236}">
                <a16:creationId xmlns:a16="http://schemas.microsoft.com/office/drawing/2014/main" id="{6BB1ADC1-29A9-F24B-17B0-495453D6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0" y="1286345"/>
            <a:ext cx="4131630" cy="2437822"/>
          </a:xfrm>
          <a:prstGeom prst="rect">
            <a:avLst/>
          </a:prstGeom>
        </p:spPr>
      </p:pic>
      <p:pic>
        <p:nvPicPr>
          <p:cNvPr id="5" name="Hình ảnh 4" descr="How to Unlock The Most Stylish Filters On Instagram Stories | Allure">
            <a:extLst>
              <a:ext uri="{FF2B5EF4-FFF2-40B4-BE49-F238E27FC236}">
                <a16:creationId xmlns:a16="http://schemas.microsoft.com/office/drawing/2014/main" id="{BC0E5035-4D1B-AF33-7DB0-9FBF80D3A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547" y="3428172"/>
            <a:ext cx="2743200" cy="2743200"/>
          </a:xfrm>
          <a:prstGeom prst="rect">
            <a:avLst/>
          </a:prstGeom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6CC76C93-B7B3-C941-8DFF-19E05EA0A810}"/>
              </a:ext>
            </a:extLst>
          </p:cNvPr>
          <p:cNvSpPr txBox="1"/>
          <p:nvPr/>
        </p:nvSpPr>
        <p:spPr>
          <a:xfrm>
            <a:off x="1001581" y="4802730"/>
            <a:ext cx="6508376" cy="110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just"/>
            <a:r>
              <a:rPr lang="vi-VN" sz="2600" b="1" err="1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Output</a:t>
            </a:r>
            <a:r>
              <a:rPr lang="vi-VN" sz="2600" b="1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: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Enhanced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video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feed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with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applied</a:t>
            </a:r>
            <a:r>
              <a:rPr lang="vi-VN" sz="2600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 </a:t>
            </a:r>
            <a:r>
              <a:rPr lang="vi-VN" sz="2600" err="1">
                <a:solidFill>
                  <a:srgbClr val="202122"/>
                </a:solidFill>
                <a:highlight>
                  <a:srgbClr val="FFFFFF"/>
                </a:highlight>
                <a:ea typeface="Lato"/>
                <a:cs typeface="Lato"/>
              </a:rPr>
              <a:t>beautification</a:t>
            </a:r>
            <a:endParaRPr lang="vi-VN" err="1"/>
          </a:p>
          <a:p>
            <a:pPr algn="just"/>
            <a:endParaRPr lang="vi-VN" sz="2600">
              <a:solidFill>
                <a:srgbClr val="202122"/>
              </a:solidFill>
              <a:highlight>
                <a:srgbClr val="FFFFFF"/>
              </a:highlight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13002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1.3. Challenges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2726B-1F62-0E23-D8F9-543FF053C26E}"/>
              </a:ext>
            </a:extLst>
          </p:cNvPr>
          <p:cNvSpPr txBox="1"/>
          <p:nvPr/>
        </p:nvSpPr>
        <p:spPr>
          <a:xfrm>
            <a:off x="1886214" y="1146803"/>
            <a:ext cx="9346926" cy="243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just"/>
            <a:r>
              <a:rPr lang="en-US" sz="2400" kern="0">
                <a:solidFill>
                  <a:schemeClr val="tx1"/>
                </a:solidFill>
                <a:latin typeface="Cascadia Mono Light"/>
                <a:ea typeface="Lato"/>
                <a:cs typeface="Lato"/>
              </a:rPr>
              <a:t>• Maintaining accurate filter placement during facial movements.</a:t>
            </a:r>
            <a:endParaRPr lang="en-US">
              <a:solidFill>
                <a:schemeClr val="tx1"/>
              </a:solidFill>
            </a:endParaRPr>
          </a:p>
          <a:p>
            <a:pPr algn="just"/>
            <a:r>
              <a:rPr lang="en-US" sz="2400" kern="0">
                <a:solidFill>
                  <a:schemeClr val="tx1"/>
                </a:solidFill>
                <a:latin typeface="Cascadia Mono Light"/>
                <a:ea typeface="Lato"/>
                <a:cs typeface="Lato"/>
              </a:rPr>
              <a:t>• Ensuring real-time performance without noticeable latency.</a:t>
            </a:r>
            <a:endParaRPr lang="en-US">
              <a:solidFill>
                <a:schemeClr val="tx1"/>
              </a:solidFill>
            </a:endParaRPr>
          </a:p>
          <a:p>
            <a:pPr algn="just"/>
            <a:r>
              <a:rPr lang="en-US" sz="2400" kern="0">
                <a:solidFill>
                  <a:schemeClr val="tx1"/>
                </a:solidFill>
                <a:latin typeface="Cascadia Mono Light"/>
                <a:ea typeface="Lato"/>
                <a:cs typeface="Lato"/>
              </a:rPr>
              <a:t>• Adapting to varying lighting conditions and camera distances.</a:t>
            </a:r>
            <a:endParaRPr lang="en-US">
              <a:solidFill>
                <a:schemeClr val="tx1"/>
              </a:solidFill>
            </a:endParaRPr>
          </a:p>
          <a:p>
            <a:pPr algn="just"/>
            <a:r>
              <a:rPr lang="en-US" sz="2400" kern="0">
                <a:solidFill>
                  <a:schemeClr val="tx1"/>
                </a:solidFill>
                <a:latin typeface="Cascadia Mono Light"/>
                <a:ea typeface="Lato"/>
                <a:cs typeface="Lato"/>
              </a:rPr>
              <a:t>• Integrating multiple filters while maintaining system stability.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Hình ảnh 2" descr="Ảnh có chứa văn bản, kính, kính mắt, Mặt người&#10;&#10;Mô tả được tự động tạo">
            <a:extLst>
              <a:ext uri="{FF2B5EF4-FFF2-40B4-BE49-F238E27FC236}">
                <a16:creationId xmlns:a16="http://schemas.microsoft.com/office/drawing/2014/main" id="{04D73172-37D9-4D2B-F96E-67BAF18B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93" t="7001" r="-495" b="13853"/>
          <a:stretch/>
        </p:blipFill>
        <p:spPr>
          <a:xfrm>
            <a:off x="6358959" y="3426684"/>
            <a:ext cx="4168572" cy="2607234"/>
          </a:xfrm>
          <a:prstGeom prst="rect">
            <a:avLst/>
          </a:prstGeom>
        </p:spPr>
      </p:pic>
      <p:pic>
        <p:nvPicPr>
          <p:cNvPr id="5" name="Hình ảnh 4" descr="Ảnh có chứa vòng tròn, biểu đồ, bản phác thảo&#10;&#10;Mô tả được tự động tạo">
            <a:extLst>
              <a:ext uri="{FF2B5EF4-FFF2-40B4-BE49-F238E27FC236}">
                <a16:creationId xmlns:a16="http://schemas.microsoft.com/office/drawing/2014/main" id="{EC578D80-F2B3-AB3A-38E9-5F590A62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87" y="3431722"/>
            <a:ext cx="4136570" cy="25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68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510" y="3939034"/>
            <a:ext cx="6500004" cy="436098"/>
          </a:xfrm>
        </p:spPr>
        <p:txBody>
          <a:bodyPr lIns="91440" tIns="45720" rIns="91440" bIns="45720" anchor="t"/>
          <a:lstStyle/>
          <a:p>
            <a:pPr algn="just"/>
            <a:r>
              <a:rPr lang="vi-VN" sz="4800" err="1">
                <a:latin typeface="Lato"/>
                <a:ea typeface="Lato"/>
                <a:cs typeface="Lato"/>
              </a:rPr>
              <a:t>Related</a:t>
            </a:r>
            <a:r>
              <a:rPr lang="vi-VN" sz="4800">
                <a:latin typeface="Lato"/>
                <a:ea typeface="Lato"/>
                <a:cs typeface="Lato"/>
              </a:rPr>
              <a:t> </a:t>
            </a:r>
            <a:r>
              <a:rPr lang="vi-VN" sz="4800" err="1">
                <a:latin typeface="Lato"/>
                <a:ea typeface="Lato"/>
                <a:cs typeface="Lato"/>
              </a:rPr>
              <a:t>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4C6DC2-F0B2-A7D4-F5B2-ED6486E773DB}"/>
              </a:ext>
            </a:extLst>
          </p:cNvPr>
          <p:cNvGrpSpPr/>
          <p:nvPr/>
        </p:nvGrpSpPr>
        <p:grpSpPr>
          <a:xfrm>
            <a:off x="6403749" y="1909549"/>
            <a:ext cx="3805200" cy="1890054"/>
            <a:chOff x="6272419" y="919333"/>
            <a:chExt cx="3805200" cy="1890054"/>
          </a:xfrm>
        </p:grpSpPr>
        <p:grpSp>
          <p:nvGrpSpPr>
            <p:cNvPr id="19" name="Google Shape;2229;p36">
              <a:extLst>
                <a:ext uri="{FF2B5EF4-FFF2-40B4-BE49-F238E27FC236}">
                  <a16:creationId xmlns:a16="http://schemas.microsoft.com/office/drawing/2014/main" id="{CD232DEF-B17D-6EBF-686C-A14EBCC33852}"/>
                </a:ext>
              </a:extLst>
            </p:cNvPr>
            <p:cNvGrpSpPr>
              <a:grpSpLocks/>
            </p:cNvGrpSpPr>
            <p:nvPr/>
          </p:nvGrpSpPr>
          <p:grpSpPr>
            <a:xfrm>
              <a:off x="7385776" y="919333"/>
              <a:ext cx="1934453" cy="1890054"/>
              <a:chOff x="1192016" y="2011911"/>
              <a:chExt cx="162673" cy="158936"/>
            </a:xfrm>
          </p:grpSpPr>
          <p:sp>
            <p:nvSpPr>
              <p:cNvPr id="20" name="Google Shape;2230;p36">
                <a:extLst>
                  <a:ext uri="{FF2B5EF4-FFF2-40B4-BE49-F238E27FC236}">
                    <a16:creationId xmlns:a16="http://schemas.microsoft.com/office/drawing/2014/main" id="{012B90BA-5DE3-032F-56BB-A1C47A931B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3000" y="2014273"/>
                <a:ext cx="157504" cy="150318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3054" extrusionOk="0">
                    <a:moveTo>
                      <a:pt x="1658" y="0"/>
                    </a:moveTo>
                    <a:cubicBezTo>
                      <a:pt x="1043" y="0"/>
                      <a:pt x="505" y="306"/>
                      <a:pt x="1" y="647"/>
                    </a:cubicBezTo>
                    <a:cubicBezTo>
                      <a:pt x="1" y="647"/>
                      <a:pt x="1" y="658"/>
                      <a:pt x="14" y="658"/>
                    </a:cubicBezTo>
                    <a:cubicBezTo>
                      <a:pt x="494" y="350"/>
                      <a:pt x="1060" y="84"/>
                      <a:pt x="1652" y="84"/>
                    </a:cubicBezTo>
                    <a:cubicBezTo>
                      <a:pt x="1689" y="84"/>
                      <a:pt x="1727" y="85"/>
                      <a:pt x="1765" y="87"/>
                    </a:cubicBezTo>
                    <a:cubicBezTo>
                      <a:pt x="2373" y="112"/>
                      <a:pt x="3017" y="537"/>
                      <a:pt x="3030" y="1206"/>
                    </a:cubicBezTo>
                    <a:cubicBezTo>
                      <a:pt x="3030" y="1802"/>
                      <a:pt x="2543" y="2361"/>
                      <a:pt x="2057" y="2653"/>
                    </a:cubicBezTo>
                    <a:cubicBezTo>
                      <a:pt x="1712" y="2863"/>
                      <a:pt x="1325" y="2967"/>
                      <a:pt x="933" y="2967"/>
                    </a:cubicBezTo>
                    <a:cubicBezTo>
                      <a:pt x="690" y="2967"/>
                      <a:pt x="446" y="2927"/>
                      <a:pt x="208" y="2847"/>
                    </a:cubicBezTo>
                    <a:cubicBezTo>
                      <a:pt x="204" y="2847"/>
                      <a:pt x="201" y="2846"/>
                      <a:pt x="197" y="2846"/>
                    </a:cubicBezTo>
                    <a:cubicBezTo>
                      <a:pt x="144" y="2846"/>
                      <a:pt x="127" y="2921"/>
                      <a:pt x="184" y="2933"/>
                    </a:cubicBezTo>
                    <a:cubicBezTo>
                      <a:pt x="424" y="3014"/>
                      <a:pt x="671" y="3053"/>
                      <a:pt x="915" y="3053"/>
                    </a:cubicBezTo>
                    <a:cubicBezTo>
                      <a:pt x="1694" y="3053"/>
                      <a:pt x="2445" y="2655"/>
                      <a:pt x="2871" y="1960"/>
                    </a:cubicBezTo>
                    <a:cubicBezTo>
                      <a:pt x="3127" y="1547"/>
                      <a:pt x="3200" y="1060"/>
                      <a:pt x="2932" y="634"/>
                    </a:cubicBezTo>
                    <a:cubicBezTo>
                      <a:pt x="2665" y="233"/>
                      <a:pt x="2203" y="26"/>
                      <a:pt x="1728" y="2"/>
                    </a:cubicBezTo>
                    <a:cubicBezTo>
                      <a:pt x="1705" y="1"/>
                      <a:pt x="1681" y="0"/>
                      <a:pt x="16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231;p36">
                <a:extLst>
                  <a:ext uri="{FF2B5EF4-FFF2-40B4-BE49-F238E27FC236}">
                    <a16:creationId xmlns:a16="http://schemas.microsoft.com/office/drawing/2014/main" id="{2E99BB72-776D-1161-B4CD-CB9FBEAA18C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2016" y="2148796"/>
                <a:ext cx="34257" cy="22051"/>
              </a:xfrm>
              <a:custGeom>
                <a:avLst/>
                <a:gdLst/>
                <a:ahLst/>
                <a:cxnLst/>
                <a:rect l="l" t="t" r="r" b="b"/>
                <a:pathLst>
                  <a:path w="696" h="448" extrusionOk="0">
                    <a:moveTo>
                      <a:pt x="11" y="0"/>
                    </a:moveTo>
                    <a:cubicBezTo>
                      <a:pt x="4" y="0"/>
                      <a:pt x="0" y="9"/>
                      <a:pt x="9" y="17"/>
                    </a:cubicBezTo>
                    <a:cubicBezTo>
                      <a:pt x="143" y="236"/>
                      <a:pt x="362" y="370"/>
                      <a:pt x="617" y="443"/>
                    </a:cubicBezTo>
                    <a:cubicBezTo>
                      <a:pt x="624" y="446"/>
                      <a:pt x="630" y="447"/>
                      <a:pt x="636" y="447"/>
                    </a:cubicBezTo>
                    <a:cubicBezTo>
                      <a:pt x="682" y="447"/>
                      <a:pt x="695" y="369"/>
                      <a:pt x="642" y="358"/>
                    </a:cubicBezTo>
                    <a:cubicBezTo>
                      <a:pt x="410" y="285"/>
                      <a:pt x="204" y="151"/>
                      <a:pt x="21" y="5"/>
                    </a:cubicBezTo>
                    <a:cubicBezTo>
                      <a:pt x="18" y="2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32;p36">
                <a:extLst>
                  <a:ext uri="{FF2B5EF4-FFF2-40B4-BE49-F238E27FC236}">
                    <a16:creationId xmlns:a16="http://schemas.microsoft.com/office/drawing/2014/main" id="{50CFC65B-E41C-C8E5-204C-56189E4A2F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5412" y="2151356"/>
                <a:ext cx="35192" cy="5857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19" extrusionOk="0">
                    <a:moveTo>
                      <a:pt x="644" y="1"/>
                    </a:moveTo>
                    <a:cubicBezTo>
                      <a:pt x="640" y="1"/>
                      <a:pt x="637" y="1"/>
                      <a:pt x="633" y="2"/>
                    </a:cubicBezTo>
                    <a:cubicBezTo>
                      <a:pt x="513" y="16"/>
                      <a:pt x="393" y="22"/>
                      <a:pt x="273" y="22"/>
                    </a:cubicBezTo>
                    <a:cubicBezTo>
                      <a:pt x="186" y="22"/>
                      <a:pt x="100" y="19"/>
                      <a:pt x="13" y="14"/>
                    </a:cubicBezTo>
                    <a:cubicBezTo>
                      <a:pt x="1" y="14"/>
                      <a:pt x="1" y="38"/>
                      <a:pt x="13" y="38"/>
                    </a:cubicBezTo>
                    <a:cubicBezTo>
                      <a:pt x="157" y="94"/>
                      <a:pt x="290" y="119"/>
                      <a:pt x="429" y="119"/>
                    </a:cubicBezTo>
                    <a:cubicBezTo>
                      <a:pt x="503" y="119"/>
                      <a:pt x="578" y="112"/>
                      <a:pt x="657" y="99"/>
                    </a:cubicBezTo>
                    <a:cubicBezTo>
                      <a:pt x="715" y="88"/>
                      <a:pt x="697" y="1"/>
                      <a:pt x="6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233;p36">
                <a:extLst>
                  <a:ext uri="{FF2B5EF4-FFF2-40B4-BE49-F238E27FC236}">
                    <a16:creationId xmlns:a16="http://schemas.microsoft.com/office/drawing/2014/main" id="{86F017C3-8BAD-BC3B-7D75-5170CBFF31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5011" y="2011911"/>
                <a:ext cx="149678" cy="154551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3140" extrusionOk="0">
                    <a:moveTo>
                      <a:pt x="1776" y="1"/>
                    </a:moveTo>
                    <a:cubicBezTo>
                      <a:pt x="1143" y="1"/>
                      <a:pt x="524" y="269"/>
                      <a:pt x="13" y="609"/>
                    </a:cubicBezTo>
                    <a:cubicBezTo>
                      <a:pt x="0" y="609"/>
                      <a:pt x="13" y="622"/>
                      <a:pt x="25" y="622"/>
                    </a:cubicBezTo>
                    <a:cubicBezTo>
                      <a:pt x="515" y="313"/>
                      <a:pt x="1134" y="59"/>
                      <a:pt x="1730" y="59"/>
                    </a:cubicBezTo>
                    <a:cubicBezTo>
                      <a:pt x="1770" y="59"/>
                      <a:pt x="1809" y="60"/>
                      <a:pt x="1849" y="62"/>
                    </a:cubicBezTo>
                    <a:cubicBezTo>
                      <a:pt x="2141" y="74"/>
                      <a:pt x="2445" y="171"/>
                      <a:pt x="2640" y="403"/>
                    </a:cubicBezTo>
                    <a:cubicBezTo>
                      <a:pt x="2859" y="658"/>
                      <a:pt x="2919" y="1023"/>
                      <a:pt x="2846" y="1351"/>
                    </a:cubicBezTo>
                    <a:cubicBezTo>
                      <a:pt x="2605" y="2415"/>
                      <a:pt x="1452" y="3064"/>
                      <a:pt x="407" y="3064"/>
                    </a:cubicBezTo>
                    <a:cubicBezTo>
                      <a:pt x="294" y="3064"/>
                      <a:pt x="182" y="3057"/>
                      <a:pt x="73" y="3041"/>
                    </a:cubicBezTo>
                    <a:cubicBezTo>
                      <a:pt x="70" y="3040"/>
                      <a:pt x="66" y="3040"/>
                      <a:pt x="63" y="3040"/>
                    </a:cubicBezTo>
                    <a:cubicBezTo>
                      <a:pt x="23" y="3040"/>
                      <a:pt x="16" y="3104"/>
                      <a:pt x="62" y="3114"/>
                    </a:cubicBezTo>
                    <a:cubicBezTo>
                      <a:pt x="180" y="3131"/>
                      <a:pt x="300" y="3139"/>
                      <a:pt x="419" y="3139"/>
                    </a:cubicBezTo>
                    <a:cubicBezTo>
                      <a:pt x="1253" y="3139"/>
                      <a:pt x="2079" y="2738"/>
                      <a:pt x="2578" y="2057"/>
                    </a:cubicBezTo>
                    <a:cubicBezTo>
                      <a:pt x="2870" y="1655"/>
                      <a:pt x="3041" y="1120"/>
                      <a:pt x="2846" y="633"/>
                    </a:cubicBezTo>
                    <a:cubicBezTo>
                      <a:pt x="2676" y="196"/>
                      <a:pt x="2226" y="1"/>
                      <a:pt x="17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2236;p36">
              <a:extLst>
                <a:ext uri="{FF2B5EF4-FFF2-40B4-BE49-F238E27FC236}">
                  <a16:creationId xmlns:a16="http://schemas.microsoft.com/office/drawing/2014/main" id="{B8BCF08F-138E-D8F7-6E2A-2F5DC7B89C64}"/>
                </a:ext>
              </a:extLst>
            </p:cNvPr>
            <p:cNvSpPr txBox="1">
              <a:spLocks/>
            </p:cNvSpPr>
            <p:nvPr/>
          </p:nvSpPr>
          <p:spPr>
            <a:xfrm>
              <a:off x="6272419" y="1077896"/>
              <a:ext cx="3805200" cy="137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1pPr>
              <a:lvl2pPr marR="0" lvl="1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2pPr>
              <a:lvl3pPr marR="0" lvl="2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3pPr>
              <a:lvl4pPr marR="0" lvl="3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4pPr>
              <a:lvl5pPr marR="0" lvl="4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5pPr>
              <a:lvl6pPr marR="0" lvl="5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6pPr>
              <a:lvl7pPr marR="0" lvl="6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7pPr>
              <a:lvl8pPr marR="0" lvl="7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8pPr>
              <a:lvl9pPr marR="0" lvl="8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0"/>
                <a:buFont typeface="Nerko One"/>
                <a:buNone/>
                <a:defRPr sz="12000" b="0" i="0" u="none" strike="noStrike" cap="none">
                  <a:solidFill>
                    <a:schemeClr val="dk1"/>
                  </a:solidFill>
                  <a:latin typeface="Nerko One"/>
                  <a:ea typeface="Nerko One"/>
                  <a:cs typeface="Nerko One"/>
                  <a:sym typeface="Nerko One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0"/>
                <a:buFont typeface="Nerko One"/>
                <a:buNone/>
                <a:tabLst/>
                <a:defRPr/>
              </a:pPr>
              <a:r>
                <a:rPr kumimoji="0" lang="en" sz="9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to"/>
                  <a:sym typeface="Nerko One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22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2.1. Facial Landmark Detection</a:t>
            </a: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4078334" y="1055678"/>
            <a:ext cx="8112482" cy="543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r>
              <a:rPr lang="vi-VN" sz="2200" b="1">
                <a:latin typeface="Lato"/>
                <a:ea typeface="Lato"/>
                <a:cs typeface="Lato"/>
              </a:rPr>
              <a:t>    Traditional Methods:</a:t>
            </a:r>
            <a:endParaRPr lang="vi-VN" sz="2200"/>
          </a:p>
          <a:p>
            <a:pPr marL="1041400" lvl="1" indent="-457200" algn="l">
              <a:buFont typeface="Calibri"/>
              <a:buChar char="-"/>
            </a:pPr>
            <a:r>
              <a:rPr lang="vi-VN" sz="2200" b="1" err="1">
                <a:latin typeface="Lato"/>
                <a:ea typeface="Lato"/>
                <a:cs typeface="Lato"/>
              </a:rPr>
              <a:t>Viola-Jones</a:t>
            </a:r>
            <a:r>
              <a:rPr lang="vi-VN" sz="2200" b="1">
                <a:latin typeface="Lato"/>
                <a:ea typeface="Lato"/>
                <a:cs typeface="Lato"/>
              </a:rPr>
              <a:t> </a:t>
            </a:r>
            <a:r>
              <a:rPr lang="vi-VN" sz="2200" b="1" err="1">
                <a:latin typeface="Lato"/>
                <a:ea typeface="Lato"/>
                <a:cs typeface="Lato"/>
              </a:rPr>
              <a:t>Algorithm</a:t>
            </a:r>
            <a:r>
              <a:rPr lang="vi-VN" sz="2200" b="1">
                <a:latin typeface="Lato"/>
                <a:ea typeface="Lato"/>
                <a:cs typeface="Lato"/>
              </a:rPr>
              <a:t> (2001):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Efficient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real-time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face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detection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but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struggled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with</a:t>
            </a:r>
            <a:r>
              <a:rPr lang="vi-VN" sz="2200">
                <a:latin typeface="Lato"/>
                <a:ea typeface="Lato"/>
                <a:cs typeface="Lato"/>
              </a:rPr>
              <a:t> non-</a:t>
            </a:r>
            <a:r>
              <a:rPr lang="vi-VN" sz="2200" err="1">
                <a:latin typeface="Lato"/>
                <a:ea typeface="Lato"/>
                <a:cs typeface="Lato"/>
              </a:rPr>
              <a:t>frontal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faces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and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lighting</a:t>
            </a:r>
            <a:r>
              <a:rPr lang="vi-VN" sz="2200">
                <a:latin typeface="Lato"/>
                <a:ea typeface="Lato"/>
                <a:cs typeface="Lato"/>
              </a:rPr>
              <a:t>.</a:t>
            </a:r>
            <a:endParaRPr lang="vi-VN" sz="2200"/>
          </a:p>
          <a:p>
            <a:pPr lvl="1">
              <a:buFont typeface="Calibri"/>
              <a:buChar char="-"/>
            </a:pPr>
            <a:r>
              <a:rPr lang="vi-VN" sz="2200" b="1" err="1">
                <a:latin typeface="Lato"/>
                <a:ea typeface="Lato"/>
                <a:cs typeface="Lato"/>
              </a:rPr>
              <a:t>ASMs</a:t>
            </a:r>
            <a:r>
              <a:rPr lang="vi-VN" sz="2200" b="1">
                <a:latin typeface="Lato"/>
                <a:ea typeface="Lato"/>
                <a:cs typeface="Lato"/>
              </a:rPr>
              <a:t> </a:t>
            </a:r>
            <a:r>
              <a:rPr lang="vi-VN" sz="2200" b="1" err="1">
                <a:latin typeface="Lato"/>
                <a:ea typeface="Lato"/>
                <a:cs typeface="Lato"/>
              </a:rPr>
              <a:t>and</a:t>
            </a:r>
            <a:r>
              <a:rPr lang="vi-VN" sz="2200" b="1">
                <a:latin typeface="Lato"/>
                <a:ea typeface="Lato"/>
                <a:cs typeface="Lato"/>
              </a:rPr>
              <a:t> </a:t>
            </a:r>
            <a:r>
              <a:rPr lang="vi-VN" sz="2200" b="1" err="1">
                <a:latin typeface="Lato"/>
                <a:ea typeface="Lato"/>
                <a:cs typeface="Lato"/>
              </a:rPr>
              <a:t>AAMs</a:t>
            </a:r>
            <a:r>
              <a:rPr lang="vi-VN" sz="2200" b="1">
                <a:latin typeface="Lato"/>
                <a:ea typeface="Lato"/>
                <a:cs typeface="Lato"/>
              </a:rPr>
              <a:t>: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Used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statistical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models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but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required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high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computational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resources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and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were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sensitive</a:t>
            </a:r>
            <a:r>
              <a:rPr lang="vi-VN" sz="2200">
                <a:latin typeface="Lato"/>
                <a:ea typeface="Lato"/>
                <a:cs typeface="Lato"/>
              </a:rPr>
              <a:t> to </a:t>
            </a:r>
            <a:r>
              <a:rPr lang="vi-VN" sz="2200" err="1">
                <a:latin typeface="Lato"/>
                <a:ea typeface="Lato"/>
                <a:cs typeface="Lato"/>
              </a:rPr>
              <a:t>errors</a:t>
            </a:r>
            <a:r>
              <a:rPr lang="vi-VN" sz="2200">
                <a:latin typeface="Lato"/>
                <a:ea typeface="Lato"/>
                <a:cs typeface="Lato"/>
              </a:rPr>
              <a:t>.</a:t>
            </a:r>
            <a:endParaRPr lang="vi-VN" sz="2200">
              <a:ea typeface="Lato"/>
              <a:cs typeface="Lato"/>
            </a:endParaRPr>
          </a:p>
          <a:p>
            <a:pPr algn="l">
              <a:buClr>
                <a:srgbClr val="000000"/>
              </a:buClr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      </a:t>
            </a:r>
            <a:r>
              <a:rPr lang="vi-VN" sz="2200" b="1" err="1">
                <a:latin typeface="Lato"/>
                <a:ea typeface="Lato"/>
                <a:cs typeface="Lato"/>
              </a:rPr>
              <a:t>Modern</a:t>
            </a:r>
            <a:r>
              <a:rPr lang="vi-VN" sz="2200" b="1">
                <a:latin typeface="Lato"/>
                <a:ea typeface="Lato"/>
                <a:cs typeface="Lato"/>
              </a:rPr>
              <a:t> </a:t>
            </a:r>
            <a:r>
              <a:rPr lang="vi-VN" sz="2200" b="1" err="1">
                <a:latin typeface="Lato"/>
                <a:ea typeface="Lato"/>
                <a:cs typeface="Lato"/>
              </a:rPr>
              <a:t>Approaches</a:t>
            </a:r>
            <a:r>
              <a:rPr lang="vi-VN" sz="2200" b="1">
                <a:latin typeface="Lato"/>
                <a:ea typeface="Lato"/>
                <a:cs typeface="Lato"/>
              </a:rPr>
              <a:t>:</a:t>
            </a:r>
            <a:endParaRPr lang="vi-VN" sz="2200">
              <a:latin typeface="Cascadia Mono Light"/>
            </a:endParaRPr>
          </a:p>
          <a:p>
            <a:pPr lvl="1" algn="l">
              <a:buFont typeface="Calibri"/>
              <a:buChar char="-"/>
            </a:pPr>
            <a:r>
              <a:rPr lang="vi-VN" sz="2200" b="1" err="1">
                <a:latin typeface="Lato"/>
                <a:ea typeface="Lato"/>
                <a:cs typeface="Lato"/>
              </a:rPr>
              <a:t>Dlib’s</a:t>
            </a:r>
            <a:r>
              <a:rPr lang="vi-VN" sz="2200" b="1">
                <a:latin typeface="Lato"/>
                <a:ea typeface="Lato"/>
                <a:cs typeface="Lato"/>
              </a:rPr>
              <a:t> 68-point </a:t>
            </a:r>
            <a:r>
              <a:rPr lang="vi-VN" sz="2200" b="1" err="1">
                <a:latin typeface="Lato"/>
                <a:ea typeface="Lato"/>
                <a:cs typeface="Lato"/>
              </a:rPr>
              <a:t>Model</a:t>
            </a:r>
            <a:r>
              <a:rPr lang="vi-VN" sz="2200" b="1">
                <a:latin typeface="Lato"/>
                <a:ea typeface="Lato"/>
                <a:cs typeface="Lato"/>
              </a:rPr>
              <a:t>: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Combines</a:t>
            </a:r>
            <a:r>
              <a:rPr lang="vi-VN" sz="2200">
                <a:latin typeface="Lato"/>
                <a:ea typeface="Lato"/>
                <a:cs typeface="Lato"/>
              </a:rPr>
              <a:t> HOG </a:t>
            </a:r>
            <a:r>
              <a:rPr lang="vi-VN" sz="2200" err="1">
                <a:latin typeface="Lato"/>
                <a:ea typeface="Lato"/>
                <a:cs typeface="Lato"/>
              </a:rPr>
              <a:t>and</a:t>
            </a:r>
            <a:r>
              <a:rPr lang="vi-VN" sz="2200">
                <a:latin typeface="Lato"/>
                <a:ea typeface="Lato"/>
                <a:cs typeface="Lato"/>
              </a:rPr>
              <a:t> SVM </a:t>
            </a:r>
            <a:r>
              <a:rPr lang="vi-VN" sz="2200" err="1">
                <a:latin typeface="Lato"/>
                <a:ea typeface="Lato"/>
                <a:cs typeface="Lato"/>
              </a:rPr>
              <a:t>for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accurate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and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efficient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landmark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detection</a:t>
            </a:r>
            <a:r>
              <a:rPr lang="vi-VN" sz="2200">
                <a:latin typeface="Lato"/>
                <a:ea typeface="Lato"/>
                <a:cs typeface="Lato"/>
              </a:rPr>
              <a:t> in </a:t>
            </a:r>
            <a:r>
              <a:rPr lang="vi-VN" sz="2200" err="1">
                <a:latin typeface="Lato"/>
                <a:ea typeface="Lato"/>
                <a:cs typeface="Lato"/>
              </a:rPr>
              <a:t>real-time</a:t>
            </a:r>
            <a:r>
              <a:rPr lang="vi-VN" sz="2200">
                <a:latin typeface="Lato"/>
                <a:ea typeface="Lato"/>
                <a:cs typeface="Lato"/>
              </a:rPr>
              <a:t>.</a:t>
            </a:r>
            <a:endParaRPr lang="vi-VN" sz="2200"/>
          </a:p>
          <a:p>
            <a:pPr lvl="1" algn="l">
              <a:buFont typeface="Calibri"/>
              <a:buChar char="-"/>
            </a:pPr>
            <a:r>
              <a:rPr lang="vi-VN" sz="2200" b="1" err="1">
                <a:latin typeface="Lato"/>
                <a:ea typeface="Lato"/>
                <a:cs typeface="Lato"/>
              </a:rPr>
              <a:t>Deep</a:t>
            </a:r>
            <a:r>
              <a:rPr lang="vi-VN" sz="2200" b="1">
                <a:latin typeface="Lato"/>
                <a:ea typeface="Lato"/>
                <a:cs typeface="Lato"/>
              </a:rPr>
              <a:t> </a:t>
            </a:r>
            <a:r>
              <a:rPr lang="vi-VN" sz="2200" b="1" err="1">
                <a:latin typeface="Lato"/>
                <a:ea typeface="Lato"/>
                <a:cs typeface="Lato"/>
              </a:rPr>
              <a:t>Learning</a:t>
            </a:r>
            <a:r>
              <a:rPr lang="vi-VN" sz="2200" b="1">
                <a:latin typeface="Lato"/>
                <a:ea typeface="Lato"/>
                <a:cs typeface="Lato"/>
              </a:rPr>
              <a:t> </a:t>
            </a:r>
            <a:r>
              <a:rPr lang="vi-VN" sz="2200" b="1" err="1">
                <a:latin typeface="Lato"/>
                <a:ea typeface="Lato"/>
                <a:cs typeface="Lato"/>
              </a:rPr>
              <a:t>Models</a:t>
            </a:r>
            <a:r>
              <a:rPr lang="vi-VN" sz="2200" b="1">
                <a:latin typeface="Lato"/>
                <a:ea typeface="Lato"/>
                <a:cs typeface="Lato"/>
              </a:rPr>
              <a:t>: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MediaPipe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Face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Mesh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and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OpenCV</a:t>
            </a:r>
            <a:r>
              <a:rPr lang="vi-VN" sz="2200">
                <a:latin typeface="Lato"/>
                <a:ea typeface="Lato"/>
                <a:cs typeface="Lato"/>
              </a:rPr>
              <a:t> DNN </a:t>
            </a:r>
            <a:r>
              <a:rPr lang="vi-VN" sz="2200" err="1">
                <a:latin typeface="Lato"/>
                <a:ea typeface="Lato"/>
                <a:cs typeface="Lato"/>
              </a:rPr>
              <a:t>provide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robust</a:t>
            </a:r>
            <a:r>
              <a:rPr lang="vi-VN" sz="2200">
                <a:latin typeface="Lato"/>
                <a:ea typeface="Lato"/>
                <a:cs typeface="Lato"/>
              </a:rPr>
              <a:t>, </a:t>
            </a:r>
            <a:r>
              <a:rPr lang="vi-VN" sz="2200" err="1">
                <a:latin typeface="Lato"/>
                <a:ea typeface="Lato"/>
                <a:cs typeface="Lato"/>
              </a:rPr>
              <a:t>high-density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landmarks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using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CNNs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trained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on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large</a:t>
            </a:r>
            <a:r>
              <a:rPr lang="vi-VN" sz="2200">
                <a:latin typeface="Lato"/>
                <a:ea typeface="Lato"/>
                <a:cs typeface="Lato"/>
              </a:rPr>
              <a:t> </a:t>
            </a:r>
            <a:r>
              <a:rPr lang="vi-VN" sz="2200" err="1">
                <a:latin typeface="Lato"/>
                <a:ea typeface="Lato"/>
                <a:cs typeface="Lato"/>
              </a:rPr>
              <a:t>datasets</a:t>
            </a:r>
            <a:r>
              <a:rPr lang="vi-VN" sz="2200">
                <a:latin typeface="Lato"/>
                <a:ea typeface="Lato"/>
                <a:cs typeface="Lato"/>
              </a:rPr>
              <a:t>.</a:t>
            </a:r>
            <a:endParaRPr lang="vi-VN" sz="2200"/>
          </a:p>
          <a:p>
            <a:pPr marL="457200" indent="-457200" algn="l">
              <a:buClr>
                <a:srgbClr val="000000"/>
              </a:buClr>
              <a:buFont typeface="Arial"/>
              <a:buChar char="•"/>
            </a:pPr>
            <a:endParaRPr lang="vi-VN" sz="2200">
              <a:latin typeface="Lato"/>
              <a:ea typeface="Lato"/>
              <a:cs typeface="Lato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F4BDAE1-1148-F515-5CA1-ADF330B1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69" b="98"/>
          <a:stretch/>
        </p:blipFill>
        <p:spPr>
          <a:xfrm>
            <a:off x="189970" y="1565413"/>
            <a:ext cx="4262620" cy="42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7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2.2. Beautification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4405497" y="1424254"/>
            <a:ext cx="7317353" cy="4529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r>
              <a:rPr lang="vi-VN" sz="2200" b="1">
                <a:latin typeface="Cascadia Mono Light"/>
                <a:ea typeface="Lato"/>
                <a:cs typeface="Lato"/>
              </a:rPr>
              <a:t>   Traditional Methods:</a:t>
            </a:r>
            <a:endParaRPr lang="vi-VN" sz="2200"/>
          </a:p>
          <a:p>
            <a:pPr marL="1200150" lvl="1" indent="-285750" algn="l">
              <a:buFont typeface="Arial"/>
              <a:buChar char="•"/>
            </a:pPr>
            <a:r>
              <a:rPr lang="vi-VN" sz="2200" b="1">
                <a:latin typeface="Cascadia Mono Light"/>
                <a:ea typeface="Lato"/>
                <a:cs typeface="Lato"/>
              </a:rPr>
              <a:t>Histogram Equalization:</a:t>
            </a:r>
            <a:r>
              <a:rPr lang="vi-VN" sz="2200">
                <a:latin typeface="Cascadia Mono Light"/>
                <a:ea typeface="Lato"/>
                <a:cs typeface="Lato"/>
              </a:rPr>
              <a:t> Improves brightness and contrast but may cause unnatural results.</a:t>
            </a:r>
            <a:endParaRPr lang="vi-VN" sz="2200"/>
          </a:p>
          <a:p>
            <a:pPr marL="1200150" lvl="1" indent="-285750" algn="l">
              <a:buFont typeface="Arial"/>
              <a:buChar char="•"/>
            </a:pPr>
            <a:r>
              <a:rPr lang="vi-VN" sz="2200" b="1">
                <a:latin typeface="Cascadia Mono Light"/>
                <a:ea typeface="Lato"/>
                <a:cs typeface="Lato"/>
              </a:rPr>
              <a:t>Gaussian Blur &amp; Bilateral Filtering:</a:t>
            </a:r>
            <a:r>
              <a:rPr lang="vi-VN" sz="2200">
                <a:latin typeface="Cascadia Mono Light"/>
                <a:ea typeface="Lato"/>
                <a:cs typeface="Lato"/>
              </a:rPr>
              <a:t> Smoothens textures while preserving edges, ideal for skin enhancement.</a:t>
            </a:r>
            <a:endParaRPr lang="vi-VN" sz="2200"/>
          </a:p>
          <a:p>
            <a:pPr algn="l"/>
            <a:r>
              <a:rPr lang="vi-VN" sz="2200" b="1">
                <a:latin typeface="Cascadia Mono Light"/>
                <a:ea typeface="Lato"/>
                <a:cs typeface="Lato"/>
              </a:rPr>
              <a:t>   Advanced Techniques:</a:t>
            </a:r>
            <a:endParaRPr lang="vi-VN" sz="2200"/>
          </a:p>
          <a:p>
            <a:pPr marL="1200150" lvl="1" indent="-285750" algn="l">
              <a:buFont typeface="Arial"/>
              <a:buChar char="•"/>
            </a:pPr>
            <a:r>
              <a:rPr lang="vi-VN" sz="2200" b="1">
                <a:latin typeface="Cascadia Mono Light"/>
                <a:ea typeface="Lato"/>
                <a:cs typeface="Lato"/>
              </a:rPr>
              <a:t>GAN-based Models:</a:t>
            </a:r>
            <a:r>
              <a:rPr lang="vi-VN" sz="2200">
                <a:latin typeface="Cascadia Mono Light"/>
                <a:ea typeface="Lato"/>
                <a:cs typeface="Lato"/>
              </a:rPr>
              <a:t> Enable makeup transfer and skin refinement with realistic transformations.</a:t>
            </a:r>
            <a:endParaRPr lang="vi-VN" sz="2200"/>
          </a:p>
          <a:p>
            <a:pPr marL="1200150" lvl="1" indent="-285750" algn="l">
              <a:buFont typeface="Arial"/>
              <a:buChar char="•"/>
            </a:pPr>
            <a:r>
              <a:rPr lang="vi-VN" sz="2200" b="1">
                <a:latin typeface="Cascadia Mono Light"/>
                <a:ea typeface="Lato"/>
                <a:cs typeface="Lato"/>
              </a:rPr>
              <a:t>Edge-Preserving Filters:</a:t>
            </a:r>
            <a:r>
              <a:rPr lang="vi-VN" sz="2200">
                <a:latin typeface="Cascadia Mono Light"/>
                <a:ea typeface="Lato"/>
                <a:cs typeface="Lato"/>
              </a:rPr>
              <a:t> Enhance specific regions while maintaining structural integrity.</a:t>
            </a:r>
            <a:endParaRPr lang="vi-VN" sz="2200"/>
          </a:p>
          <a:p>
            <a:pPr algn="l">
              <a:buFont typeface="Arial"/>
            </a:pPr>
            <a:endParaRPr lang="vi-VN" sz="2200">
              <a:latin typeface="Lato"/>
              <a:ea typeface="Lato"/>
              <a:cs typeface="Lato"/>
            </a:endParaRPr>
          </a:p>
        </p:txBody>
      </p:sp>
      <p:pic>
        <p:nvPicPr>
          <p:cNvPr id="3" name="Hình ảnh 2" descr="Ảnh có chứa trang phục, người, văn bản&#10;&#10;Mô tả được tự động tạo">
            <a:extLst>
              <a:ext uri="{FF2B5EF4-FFF2-40B4-BE49-F238E27FC236}">
                <a16:creationId xmlns:a16="http://schemas.microsoft.com/office/drawing/2014/main" id="{19EF4A92-6283-B1F8-D6F6-EE4C9ABF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31" y="1027042"/>
            <a:ext cx="2829559" cy="2869927"/>
          </a:xfrm>
          <a:prstGeom prst="rect">
            <a:avLst/>
          </a:prstGeom>
        </p:spPr>
      </p:pic>
      <p:pic>
        <p:nvPicPr>
          <p:cNvPr id="5" name="Hình ảnh 4" descr="Ảnh có chứa Mặt người, phụ nữ, che đầu, Người phụ nữ&#10;&#10;Mô tả được tự động tạo">
            <a:extLst>
              <a:ext uri="{FF2B5EF4-FFF2-40B4-BE49-F238E27FC236}">
                <a16:creationId xmlns:a16="http://schemas.microsoft.com/office/drawing/2014/main" id="{99467BDE-028B-07C7-8D9B-64B31AF9D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9" t="644" r="5099" b="198"/>
          <a:stretch/>
        </p:blipFill>
        <p:spPr>
          <a:xfrm>
            <a:off x="927512" y="3884341"/>
            <a:ext cx="2870410" cy="20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7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b="0">
                <a:latin typeface="Lato"/>
                <a:ea typeface="Lato"/>
                <a:cs typeface="Lato"/>
              </a:rPr>
              <a:t>2.3. Accessory Overlays and Augmented 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FAF04-B455-7EF7-519D-381FADEFB4FA}"/>
              </a:ext>
            </a:extLst>
          </p:cNvPr>
          <p:cNvSpPr txBox="1"/>
          <p:nvPr/>
        </p:nvSpPr>
        <p:spPr>
          <a:xfrm>
            <a:off x="1448605" y="1105373"/>
            <a:ext cx="9619916" cy="651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spcAft>
                <a:spcPts val="1200"/>
              </a:spcAft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defRPr>
            </a:lvl1pPr>
            <a:lvl2pPr marL="914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2pPr>
            <a:lvl3pPr marL="1371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3pPr>
            <a:lvl4pPr marL="1828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4pPr>
            <a:lvl5pPr marL="22860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5pPr>
            <a:lvl6pPr marL="27432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6pPr>
            <a:lvl7pPr marL="32004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7pPr>
            <a:lvl8pPr marL="36576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8pPr>
            <a:lvl9pPr marL="4114800" indent="-330200">
              <a:buClr>
                <a:schemeClr val="dk1"/>
              </a:buClr>
              <a:buSzPts val="1600"/>
              <a:buFont typeface="Coming Soon"/>
              <a:buNone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</a:defRPr>
            </a:lvl9pPr>
          </a:lstStyle>
          <a:p>
            <a:pPr algn="l"/>
            <a:r>
              <a:rPr lang="vi-VN" sz="2200" b="1">
                <a:latin typeface="Lato"/>
                <a:ea typeface="Lato"/>
                <a:cs typeface="Lato"/>
              </a:rPr>
              <a:t>Role:</a:t>
            </a:r>
            <a:r>
              <a:rPr lang="vi-VN" sz="2200">
                <a:latin typeface="Lato"/>
                <a:ea typeface="Lato"/>
                <a:cs typeface="Lato"/>
              </a:rPr>
              <a:t> Enhance user interaction in AR by adding hats, glasses, and other accessories with precise real-time alignment to facial features.</a:t>
            </a:r>
            <a:endParaRPr lang="vi-VN" sz="2200"/>
          </a:p>
          <a:p>
            <a:pPr algn="l"/>
            <a:r>
              <a:rPr lang="vi-VN" sz="2200" b="1">
                <a:latin typeface="Lato"/>
                <a:ea typeface="Lato"/>
                <a:cs typeface="Lato"/>
              </a:rPr>
              <a:t>Traditional Methods:</a:t>
            </a:r>
            <a:endParaRPr lang="vi-VN" sz="2200">
              <a:latin typeface="Lato"/>
              <a:ea typeface="Lato"/>
              <a:cs typeface="Lato"/>
            </a:endParaRPr>
          </a:p>
          <a:p>
            <a:pPr marL="1200150" lvl="1" indent="-285750" algn="l">
              <a:buClr>
                <a:srgbClr val="000000"/>
              </a:buClr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Template-based Approaches:</a:t>
            </a:r>
            <a:r>
              <a:rPr lang="vi-VN" sz="2200">
                <a:latin typeface="Lato"/>
                <a:ea typeface="Lato"/>
                <a:cs typeface="Lato"/>
              </a:rPr>
              <a:t> Used fixed templates, often inaccurate with dynamic facial movements.</a:t>
            </a:r>
            <a:endParaRPr lang="vi-VN" sz="2200">
              <a:latin typeface="Coming Soon"/>
            </a:endParaRPr>
          </a:p>
          <a:p>
            <a:pPr marL="1200150" lvl="1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Shape-based Models:</a:t>
            </a:r>
            <a:r>
              <a:rPr lang="vi-VN" sz="2200">
                <a:latin typeface="Lato"/>
                <a:ea typeface="Lato"/>
                <a:cs typeface="Lato"/>
              </a:rPr>
              <a:t> Basic adaptability but limited by computational constraints.</a:t>
            </a:r>
            <a:endParaRPr lang="vi-VN" sz="2200"/>
          </a:p>
          <a:p>
            <a:pPr algn="l"/>
            <a:r>
              <a:rPr lang="vi-VN" sz="2200" b="1">
                <a:latin typeface="Lato"/>
                <a:ea typeface="Lato"/>
                <a:cs typeface="Lato"/>
              </a:rPr>
              <a:t>Advances with Landmark Detection:</a:t>
            </a:r>
            <a:endParaRPr lang="vi-VN" sz="2200"/>
          </a:p>
          <a:p>
            <a:pPr marL="1200150" lvl="1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Geometric Transformations:</a:t>
            </a:r>
            <a:r>
              <a:rPr lang="vi-VN" sz="2200">
                <a:latin typeface="Lato"/>
                <a:ea typeface="Lato"/>
                <a:cs typeface="Lato"/>
              </a:rPr>
              <a:t> Align accessories using landmarks for scaling, rotation, and placement (e.g., hats above eyebrows, glasses over eyes).</a:t>
            </a:r>
            <a:endParaRPr lang="vi-VN" sz="2200"/>
          </a:p>
          <a:p>
            <a:pPr marL="1200150" lvl="1" indent="-285750" algn="l">
              <a:buFont typeface="Arial"/>
              <a:buChar char="•"/>
            </a:pPr>
            <a:r>
              <a:rPr lang="vi-VN" sz="2200" b="1">
                <a:latin typeface="Lato"/>
                <a:ea typeface="Lato"/>
                <a:cs typeface="Lato"/>
              </a:rPr>
              <a:t>Angle Correction:</a:t>
            </a:r>
            <a:r>
              <a:rPr lang="vi-VN" sz="2200">
                <a:latin typeface="Lato"/>
                <a:ea typeface="Lato"/>
                <a:cs typeface="Lato"/>
              </a:rPr>
              <a:t> Uses landmarks to adjust accessories based on face orientation.</a:t>
            </a:r>
            <a:endParaRPr lang="vi-VN" sz="2200"/>
          </a:p>
          <a:p>
            <a:pPr lvl="1" algn="l"/>
            <a:endParaRPr lang="vi-VN" sz="2200">
              <a:latin typeface="Lato"/>
              <a:ea typeface="Lato"/>
              <a:cs typeface="Lato"/>
            </a:endParaRPr>
          </a:p>
          <a:p>
            <a:pPr algn="l">
              <a:buFont typeface="Arial"/>
            </a:pPr>
            <a:endParaRPr lang="vi-VN" sz="220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6526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79D87F0553604C8FACDD9D16EA8FDB" ma:contentTypeVersion="5" ma:contentTypeDescription="Create a new document." ma:contentTypeScope="" ma:versionID="4078c18d15bd5263593e872a522b889d">
  <xsd:schema xmlns:xsd="http://www.w3.org/2001/XMLSchema" xmlns:xs="http://www.w3.org/2001/XMLSchema" xmlns:p="http://schemas.microsoft.com/office/2006/metadata/properties" xmlns:ns2="42b907b2-4f91-4f10-a2f4-c10ae60c67a3" targetNamespace="http://schemas.microsoft.com/office/2006/metadata/properties" ma:root="true" ma:fieldsID="00c532de5db951e9a993ee5a2763a39e" ns2:_="">
    <xsd:import namespace="42b907b2-4f91-4f10-a2f4-c10ae60c67a3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b907b2-4f91-4f10-a2f4-c10ae60c67a3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42b907b2-4f91-4f10-a2f4-c10ae60c67a3" xsi:nil="true"/>
  </documentManagement>
</p:properties>
</file>

<file path=customXml/itemProps1.xml><?xml version="1.0" encoding="utf-8"?>
<ds:datastoreItem xmlns:ds="http://schemas.openxmlformats.org/officeDocument/2006/customXml" ds:itemID="{E4B94161-811B-45B9-BC1E-B061F5972D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351AFB-FD78-49DF-AA7D-1AB3645C2B40}">
  <ds:schemaRefs>
    <ds:schemaRef ds:uri="42b907b2-4f91-4f10-a2f4-c10ae60c67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3EC2E55-FC33-433C-B96A-A0ED53A68D57}">
  <ds:schemaRefs>
    <ds:schemaRef ds:uri="42b907b2-4f91-4f10-a2f4-c10ae60c67a3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Màn hình rộng</PresentationFormat>
  <Slides>30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30</vt:i4>
      </vt:variant>
    </vt:vector>
  </HeadingPairs>
  <TitlesOfParts>
    <vt:vector size="31" baseType="lpstr">
      <vt:lpstr>Office Theme</vt:lpstr>
      <vt:lpstr>Bản trình bày PowerPoint</vt:lpstr>
      <vt:lpstr>Introduction</vt:lpstr>
      <vt:lpstr>1.1. Problem statement</vt:lpstr>
      <vt:lpstr>1.2. Input / Output</vt:lpstr>
      <vt:lpstr>1.3. Challenges</vt:lpstr>
      <vt:lpstr>Related works</vt:lpstr>
      <vt:lpstr>2.1. Facial Landmark Detection</vt:lpstr>
      <vt:lpstr>2.2. Beautification Techniques</vt:lpstr>
      <vt:lpstr>2.3. Accessory Overlays and Augmented Reality</vt:lpstr>
      <vt:lpstr>Proposed methods</vt:lpstr>
      <vt:lpstr>3.1. Data Structure and Workflow</vt:lpstr>
      <vt:lpstr>3.2.1. Face Detection and Landmark Detection</vt:lpstr>
      <vt:lpstr>3.2.2. Color Adjustment Filters</vt:lpstr>
      <vt:lpstr>3.2.3. Geometric Transformations</vt:lpstr>
      <vt:lpstr>3.2.4. Accessory Overlay Placement</vt:lpstr>
      <vt:lpstr>3.2.5. Wide-Angle Distortion</vt:lpstr>
      <vt:lpstr>3.2.6. Fisheye Effect for Eyes</vt:lpstr>
      <vt:lpstr>3.2.7. Skin Smoothing Algorithm</vt:lpstr>
      <vt:lpstr>3.2.8. Eye Color Adjustment</vt:lpstr>
      <vt:lpstr>3.2.9. Blush Effect</vt:lpstr>
      <vt:lpstr>3.2.10. Lipstick Application</vt:lpstr>
      <vt:lpstr>3.3. Complexity</vt:lpstr>
      <vt:lpstr>Experiment</vt:lpstr>
      <vt:lpstr>4.1. Experimental Setup</vt:lpstr>
      <vt:lpstr>4.2. Evaluation Metrics</vt:lpstr>
      <vt:lpstr>4.3. Experimental Results</vt:lpstr>
      <vt:lpstr>Conclusion</vt:lpstr>
      <vt:lpstr>5. Conclusion </vt:lpstr>
      <vt:lpstr>References</vt:lpstr>
      <vt:lpstr>6.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14</cp:revision>
  <dcterms:created xsi:type="dcterms:W3CDTF">2021-05-28T04:32:29Z</dcterms:created>
  <dcterms:modified xsi:type="dcterms:W3CDTF">2025-01-05T17:41:18Z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0x0101006D79D87F0553604C8FACDD9D16EA8FDB</vt:lpwstr>
  </property>
</Properties>
</file>